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3" r:id="rId8"/>
    <p:sldId id="271" r:id="rId9"/>
    <p:sldId id="261" r:id="rId10"/>
    <p:sldId id="262" r:id="rId11"/>
    <p:sldId id="272" r:id="rId12"/>
    <p:sldId id="264" r:id="rId13"/>
    <p:sldId id="273" r:id="rId14"/>
    <p:sldId id="276" r:id="rId15"/>
    <p:sldId id="275" r:id="rId16"/>
    <p:sldId id="278" r:id="rId17"/>
    <p:sldId id="277" r:id="rId18"/>
    <p:sldId id="279" r:id="rId19"/>
    <p:sldId id="280" r:id="rId20"/>
    <p:sldId id="281" r:id="rId21"/>
    <p:sldId id="283" r:id="rId22"/>
    <p:sldId id="282" r:id="rId23"/>
    <p:sldId id="284" r:id="rId24"/>
    <p:sldId id="285" r:id="rId25"/>
    <p:sldId id="267" r:id="rId26"/>
    <p:sldId id="268" r:id="rId27"/>
    <p:sldId id="270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C1C3"/>
    <a:srgbClr val="C9D1E8"/>
    <a:srgbClr val="99A5CF"/>
    <a:srgbClr val="9DB4FB"/>
    <a:srgbClr val="8D9294"/>
    <a:srgbClr val="293234"/>
    <a:srgbClr val="E0D9E3"/>
    <a:srgbClr val="E1E1E3"/>
    <a:srgbClr val="EFEFF1"/>
    <a:srgbClr val="6E72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8" d="100"/>
          <a:sy n="88" d="100"/>
        </p:scale>
        <p:origin x="552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"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7" name="内容占位符 6"/>
          <p:cNvSpPr>
            <a:spLocks noGrp="1"/>
          </p:cNvSpPr>
          <p:nvPr>
            <p:ph sz="quarter" idx="13"/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末尾幻灯片"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2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2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7" name="内容占位符 2"/>
          <p:cNvSpPr>
            <a:spLocks noGrp="1"/>
          </p:cNvSpPr>
          <p:nvPr>
            <p:ph sz="half" idx="1"/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8" name="内容占位符 3"/>
          <p:cNvSpPr>
            <a:spLocks noGrp="1"/>
          </p:cNvSpPr>
          <p:nvPr>
            <p:ph sz="half" idx="2"/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4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35" name="内容占位符 3"/>
          <p:cNvSpPr>
            <a:spLocks noGrp="1"/>
          </p:cNvSpPr>
          <p:nvPr>
            <p:ph sz="half" idx="2"/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6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37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8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图片占位符 2"/>
          <p:cNvSpPr>
            <a:spLocks noGrp="1"/>
          </p:cNvSpPr>
          <p:nvPr>
            <p:ph type="pic" idx="1"/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52" name="文本占位符 3"/>
          <p:cNvSpPr>
            <a:spLocks noGrp="1"/>
          </p:cNvSpPr>
          <p:nvPr>
            <p:ph type="body" sz="half" idx="2"/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56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竖排标题与文本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59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email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7"/>
          <p:cNvSpPr>
            <a:spLocks noGrp="1"/>
          </p:cNvSpPr>
          <p:nvPr>
            <p:ph type="ctrTitle" hasCustomPrompt="1"/>
          </p:nvPr>
        </p:nvSpPr>
        <p:spPr>
          <a:xfrm>
            <a:off x="473075" y="1741170"/>
            <a:ext cx="4610100" cy="1775460"/>
          </a:xfrm>
        </p:spPr>
        <p:txBody>
          <a:bodyPr lIns="90000" tIns="46800" rIns="90000" bIns="46800" anchor="b" anchorCtr="0">
            <a:normAutofit fontScale="90000"/>
          </a:bodyPr>
          <a:lstStyle>
            <a:lvl1pPr algn="ctr">
              <a:defRPr sz="6000">
                <a:solidFill>
                  <a:schemeClr val="bg1"/>
                </a:solidFill>
                <a:latin typeface="汉仪书宋二简" panose="02010600000101010101" charset="-122"/>
                <a:ea typeface="汉仪书宋二简" panose="02010600000101010101" charset="-122"/>
              </a:defRPr>
            </a:lvl1pPr>
          </a:lstStyle>
          <a:p>
            <a:pPr algn="l">
              <a:buNone/>
            </a:pPr>
            <a:r>
              <a:rPr lang="zh-CN" sz="6700">
                <a:solidFill>
                  <a:schemeClr val="tx2">
                    <a:lumMod val="50000"/>
                    <a:lumOff val="50000"/>
                    <a:alpha val="10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+mj-cs"/>
              </a:rPr>
              <a:t>阶段汇报</a:t>
            </a:r>
            <a:r>
              <a:rPr lang="en-US" altLang="zh-CN">
                <a:solidFill>
                  <a:schemeClr val="tx2">
                    <a:lumMod val="50000"/>
                    <a:lumOff val="50000"/>
                    <a:alpha val="10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+mj-cs"/>
              </a:rPr>
              <a:t> </a:t>
            </a:r>
            <a:r>
              <a:rPr lang="zh-CN">
                <a:solidFill>
                  <a:schemeClr val="tx2">
                    <a:lumMod val="50000"/>
                    <a:lumOff val="50000"/>
                    <a:alpha val="10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+mj-cs"/>
              </a:rPr>
              <a:t>
</a:t>
            </a:r>
            <a:r>
              <a:rPr lang="zh-CN" sz="3200">
                <a:solidFill>
                  <a:schemeClr val="tx2">
                    <a:lumMod val="50000"/>
                    <a:lumOff val="50000"/>
                    <a:alpha val="10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+mj-cs"/>
              </a:rPr>
              <a:t>项目二：校园活动平台</a:t>
            </a:r>
            <a:endParaRPr lang="zh-CN" sz="3200">
              <a:solidFill>
                <a:schemeClr val="tx2">
                  <a:lumMod val="50000"/>
                  <a:lumOff val="50000"/>
                  <a:alpha val="100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+mj-cs"/>
            </a:endParaRPr>
          </a:p>
        </p:txBody>
      </p:sp>
      <p:sp>
        <p:nvSpPr>
          <p:cNvPr id="4" name="文本框 1"/>
          <p:cNvSpPr txBox="1"/>
          <p:nvPr/>
        </p:nvSpPr>
        <p:spPr>
          <a:xfrm>
            <a:off x="6499860" y="39135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pic>
        <p:nvPicPr>
          <p:cNvPr id="6" name="图片 12" descr="微信图片_20220310141325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>
          <a:xfrm>
            <a:off x="5162550" y="698500"/>
            <a:ext cx="6436360" cy="51479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直接连接符 15"/>
          <p:cNvCxnSpPr/>
          <p:nvPr/>
        </p:nvCxnSpPr>
        <p:spPr>
          <a:xfrm>
            <a:off x="597535" y="1692910"/>
            <a:ext cx="2989263" cy="0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3"/>
          <p:cNvSpPr/>
          <p:nvPr/>
        </p:nvSpPr>
        <p:spPr>
          <a:xfrm>
            <a:off x="5276850" y="796925"/>
            <a:ext cx="6207760" cy="49707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斜纹 14"/>
          <p:cNvSpPr/>
          <p:nvPr/>
        </p:nvSpPr>
        <p:spPr>
          <a:xfrm rot="5400000">
            <a:off x="8362315" y="72390"/>
            <a:ext cx="3902075" cy="3757295"/>
          </a:xfrm>
          <a:prstGeom prst="diagStripe">
            <a:avLst>
              <a:gd name="adj" fmla="val 76204"/>
            </a:avLst>
          </a:prstGeom>
          <a:blipFill rotWithShape="1">
            <a:blip r:embed="rId3"/>
            <a:tile tx="0" ty="0" sx="100000" sy="100000" flip="none" algn="tl"/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9C1"/>
        </a:solidFill>
        <a:effectLst/>
      </p:bgPr>
    </p:bg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4"/>
          <p:cNvSpPr/>
          <p:nvPr/>
        </p:nvSpPr>
        <p:spPr>
          <a:xfrm>
            <a:off x="360680" y="269240"/>
            <a:ext cx="11471910" cy="6319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文本框 8"/>
          <p:cNvSpPr txBox="1"/>
          <p:nvPr/>
        </p:nvSpPr>
        <p:spPr>
          <a:xfrm>
            <a:off x="1012190" y="4281170"/>
            <a:ext cx="10168255" cy="506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kern="3200" spc="310" dirty="0">
              <a:solidFill>
                <a:srgbClr val="8D9294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146" name="半闭框 9"/>
          <p:cNvSpPr/>
          <p:nvPr/>
        </p:nvSpPr>
        <p:spPr>
          <a:xfrm>
            <a:off x="0" y="0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7" name="半闭框 10"/>
          <p:cNvSpPr/>
          <p:nvPr/>
        </p:nvSpPr>
        <p:spPr>
          <a:xfrm rot="10800000">
            <a:off x="10692130" y="5459095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1" name="标题 3"/>
          <p:cNvSpPr>
            <a:spLocks noGrp="1"/>
          </p:cNvSpPr>
          <p:nvPr>
            <p:ph type="title" hasCustomPrompt="1"/>
          </p:nvPr>
        </p:nvSpPr>
        <p:spPr>
          <a:xfrm>
            <a:off x="491560" y="34678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solidFill>
                  <a:schemeClr val="bg1"/>
                </a:solidFill>
                <a:latin typeface="汉仪书宋二简" panose="02010600000101010101" charset="-122"/>
                <a:ea typeface="汉仪书宋二简" panose="02010600000101010101" charset="-122"/>
              </a:defRPr>
            </a:lvl1pPr>
          </a:lstStyle>
          <a:p>
            <a:pPr lvl="0"/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分工</a:t>
            </a:r>
            <a:endParaRPr lang="zh-CN" altLang="en-US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6820535" y="557530"/>
            <a:ext cx="4841875" cy="59423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8128635" y="1663065"/>
            <a:ext cx="1178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蒲荣坤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128635" y="3802380"/>
            <a:ext cx="1178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陈溢</a:t>
            </a:r>
            <a:r>
              <a:rPr lang="zh-CN" altLang="en-US"/>
              <a:t>铭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83590" y="1378585"/>
            <a:ext cx="55899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需求分析讨论，数据模型设计、</a:t>
            </a:r>
            <a:r>
              <a:rPr lang="zh-CN" altLang="en-US"/>
              <a:t>测试等：全员</a:t>
            </a:r>
            <a:r>
              <a:rPr lang="zh-CN" altLang="en-US"/>
              <a:t>一起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项目启动以及代码初始框架：</a:t>
            </a:r>
            <a:r>
              <a:rPr lang="zh-CN" altLang="en-US"/>
              <a:t>潘腾凯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右边是开发按不同功能的分工，但不是固定的，有的同学自己的部分先完成了，就尝试实现其他的，相同功能二者取优，也可以实现要求里没有的拓展</a:t>
            </a:r>
            <a:r>
              <a:rPr lang="zh-CN" altLang="en-US"/>
              <a:t>功能。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10000"/>
          </a:blip>
          <a:stretch>
            <a:fillRect/>
          </a:stretch>
        </a:blipFill>
        <a:effectLst/>
      </p:bgPr>
    </p:bg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图片 6" descr="微信图片_202203101412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499110"/>
            <a:ext cx="8787765" cy="5859780"/>
          </a:xfrm>
          <a:prstGeom prst="rect">
            <a:avLst/>
          </a:prstGeom>
        </p:spPr>
      </p:pic>
      <p:cxnSp>
        <p:nvCxnSpPr>
          <p:cNvPr id="150" name="直接连接符 13"/>
          <p:cNvCxnSpPr/>
          <p:nvPr/>
        </p:nvCxnSpPr>
        <p:spPr>
          <a:xfrm>
            <a:off x="11755120" y="5112385"/>
            <a:ext cx="0" cy="1196340"/>
          </a:xfrm>
          <a:prstGeom prst="line">
            <a:avLst/>
          </a:prstGeom>
          <a:ln w="9525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矩形 14"/>
          <p:cNvSpPr/>
          <p:nvPr/>
        </p:nvSpPr>
        <p:spPr>
          <a:xfrm>
            <a:off x="6014085" y="1544955"/>
            <a:ext cx="5741035" cy="5683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标题 1"/>
          <p:cNvSpPr>
            <a:spLocks noGrp="1"/>
          </p:cNvSpPr>
          <p:nvPr userDrawn="1"/>
        </p:nvSpPr>
        <p:spPr>
          <a:xfrm>
            <a:off x="5300345" y="1016635"/>
            <a:ext cx="6642100" cy="97536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>
              <a:defRPr sz="4800" b="0" u="sng">
                <a:solidFill>
                  <a:schemeClr val="bg1"/>
                </a:solidFill>
                <a:latin typeface="汉仪书宋二简" panose="02010600000101010101" charset="-122"/>
                <a:ea typeface="汉仪书宋二简" panose="02010600000101010101" charset="-122"/>
              </a:defRPr>
            </a:lvl1pPr>
          </a:lstStyle>
          <a:p>
            <a:r>
              <a:rPr lang="zh-CN" alt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当前已完成</a:t>
            </a:r>
            <a:r>
              <a:rPr lang="zh-CN" alt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情况</a:t>
            </a:r>
            <a:endParaRPr lang="zh-CN" altLang="en-US" b="1" dirty="0">
              <a:solidFill>
                <a:schemeClr val="tx2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153" name="矩形 1"/>
          <p:cNvSpPr/>
          <p:nvPr/>
        </p:nvSpPr>
        <p:spPr>
          <a:xfrm>
            <a:off x="130175" y="324485"/>
            <a:ext cx="9088755" cy="6228080"/>
          </a:xfrm>
          <a:prstGeom prst="rect">
            <a:avLst/>
          </a:prstGeom>
          <a:noFill/>
          <a:ln w="28575" cmpd="dbl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文本框 8"/>
          <p:cNvSpPr txBox="1"/>
          <p:nvPr/>
        </p:nvSpPr>
        <p:spPr>
          <a:xfrm>
            <a:off x="-71120" y="-222885"/>
            <a:ext cx="307340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>
                <a:solidFill>
                  <a:schemeClr val="bg1"/>
                </a:solidFill>
              </a:rPr>
              <a:t>03.</a:t>
            </a:r>
            <a:endParaRPr lang="en-US" altLang="zh-CN" sz="13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9C1"/>
        </a:solidFill>
        <a:effectLst/>
      </p:bgPr>
    </p:bg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4"/>
          <p:cNvSpPr/>
          <p:nvPr/>
        </p:nvSpPr>
        <p:spPr>
          <a:xfrm>
            <a:off x="360680" y="269240"/>
            <a:ext cx="11471910" cy="6319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文本框 8"/>
          <p:cNvSpPr txBox="1"/>
          <p:nvPr/>
        </p:nvSpPr>
        <p:spPr>
          <a:xfrm>
            <a:off x="1012190" y="4281170"/>
            <a:ext cx="10168255" cy="506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kern="3200" spc="310" dirty="0">
              <a:solidFill>
                <a:srgbClr val="8D9294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146" name="半闭框 9"/>
          <p:cNvSpPr/>
          <p:nvPr/>
        </p:nvSpPr>
        <p:spPr>
          <a:xfrm>
            <a:off x="0" y="0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7" name="半闭框 10"/>
          <p:cNvSpPr/>
          <p:nvPr/>
        </p:nvSpPr>
        <p:spPr>
          <a:xfrm rot="10800000">
            <a:off x="10692130" y="5459095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1" name="标题 3"/>
          <p:cNvSpPr>
            <a:spLocks noGrp="1"/>
          </p:cNvSpPr>
          <p:nvPr>
            <p:ph type="title" hasCustomPrompt="1"/>
          </p:nvPr>
        </p:nvSpPr>
        <p:spPr>
          <a:xfrm>
            <a:off x="491560" y="34678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solidFill>
                  <a:schemeClr val="bg1"/>
                </a:solidFill>
                <a:latin typeface="汉仪书宋二简" panose="02010600000101010101" charset="-122"/>
                <a:ea typeface="汉仪书宋二简" panose="02010600000101010101" charset="-122"/>
              </a:defRPr>
            </a:lvl1pPr>
          </a:lstStyle>
          <a:p>
            <a:pPr lvl="0"/>
            <a:r>
              <a:rPr lang="en-US" altLang="zh-CN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git</a:t>
            </a:r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提交</a:t>
            </a:r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情况</a:t>
            </a:r>
            <a:endParaRPr lang="zh-CN" altLang="en-US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pic>
        <p:nvPicPr>
          <p:cNvPr id="2" name="图片 1" descr="屏幕截图 2025-07-01 1557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455" y="1633220"/>
            <a:ext cx="5396865" cy="3961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20" y="346710"/>
            <a:ext cx="5673725" cy="65335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9C1"/>
        </a:solidFill>
        <a:effectLst/>
      </p:bgPr>
    </p:bg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4"/>
          <p:cNvSpPr/>
          <p:nvPr/>
        </p:nvSpPr>
        <p:spPr>
          <a:xfrm>
            <a:off x="360680" y="269240"/>
            <a:ext cx="11471910" cy="6319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文本框 8"/>
          <p:cNvSpPr txBox="1"/>
          <p:nvPr/>
        </p:nvSpPr>
        <p:spPr>
          <a:xfrm>
            <a:off x="1012190" y="4281170"/>
            <a:ext cx="10168255" cy="506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kern="3200" spc="310" dirty="0">
              <a:solidFill>
                <a:srgbClr val="8D9294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146" name="半闭框 9"/>
          <p:cNvSpPr/>
          <p:nvPr/>
        </p:nvSpPr>
        <p:spPr>
          <a:xfrm>
            <a:off x="0" y="0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7" name="半闭框 10"/>
          <p:cNvSpPr/>
          <p:nvPr/>
        </p:nvSpPr>
        <p:spPr>
          <a:xfrm rot="10800000">
            <a:off x="10692130" y="5459095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1" name="标题 3"/>
          <p:cNvSpPr>
            <a:spLocks noGrp="1"/>
          </p:cNvSpPr>
          <p:nvPr>
            <p:ph type="title" hasCustomPrompt="1"/>
          </p:nvPr>
        </p:nvSpPr>
        <p:spPr>
          <a:xfrm>
            <a:off x="491560" y="34678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solidFill>
                  <a:schemeClr val="bg1"/>
                </a:solidFill>
                <a:latin typeface="汉仪书宋二简" panose="02010600000101010101" charset="-122"/>
                <a:ea typeface="汉仪书宋二简" panose="02010600000101010101" charset="-122"/>
              </a:defRPr>
            </a:lvl1pPr>
          </a:lstStyle>
          <a:p>
            <a:pPr lvl="0"/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页面</a:t>
            </a:r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展示</a:t>
            </a:r>
            <a:endParaRPr lang="zh-CN" altLang="en-US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pic>
        <p:nvPicPr>
          <p:cNvPr id="3" name="图片 2" descr="屏幕截图 2025-07-01 1552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680" y="1710055"/>
            <a:ext cx="7082790" cy="3438525"/>
          </a:xfrm>
          <a:prstGeom prst="rect">
            <a:avLst/>
          </a:prstGeom>
        </p:spPr>
      </p:pic>
      <p:pic>
        <p:nvPicPr>
          <p:cNvPr id="2" name="图片 1" descr="屏幕截图 2025-07-01 1552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710" y="1638300"/>
            <a:ext cx="7545070" cy="36741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9C1"/>
        </a:solidFill>
        <a:effectLst/>
      </p:bgPr>
    </p:bg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4"/>
          <p:cNvSpPr/>
          <p:nvPr/>
        </p:nvSpPr>
        <p:spPr>
          <a:xfrm>
            <a:off x="360680" y="269240"/>
            <a:ext cx="11471910" cy="6319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文本框 8"/>
          <p:cNvSpPr txBox="1"/>
          <p:nvPr/>
        </p:nvSpPr>
        <p:spPr>
          <a:xfrm>
            <a:off x="1012190" y="4281170"/>
            <a:ext cx="10168255" cy="506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kern="3200" spc="310" dirty="0">
              <a:solidFill>
                <a:srgbClr val="8D9294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146" name="半闭框 9"/>
          <p:cNvSpPr/>
          <p:nvPr/>
        </p:nvSpPr>
        <p:spPr>
          <a:xfrm>
            <a:off x="0" y="0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7" name="半闭框 10"/>
          <p:cNvSpPr/>
          <p:nvPr/>
        </p:nvSpPr>
        <p:spPr>
          <a:xfrm rot="10800000">
            <a:off x="10692130" y="5459095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1" name="标题 3"/>
          <p:cNvSpPr>
            <a:spLocks noGrp="1"/>
          </p:cNvSpPr>
          <p:nvPr>
            <p:ph type="title" hasCustomPrompt="1"/>
          </p:nvPr>
        </p:nvSpPr>
        <p:spPr>
          <a:xfrm>
            <a:off x="491560" y="34678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solidFill>
                  <a:schemeClr val="bg1"/>
                </a:solidFill>
                <a:latin typeface="汉仪书宋二简" panose="02010600000101010101" charset="-122"/>
                <a:ea typeface="汉仪书宋二简" panose="02010600000101010101" charset="-122"/>
              </a:defRPr>
            </a:lvl1pPr>
          </a:lstStyle>
          <a:p>
            <a:pPr lvl="0"/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页面</a:t>
            </a:r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展示</a:t>
            </a:r>
            <a:endParaRPr lang="zh-CN" altLang="en-US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pic>
        <p:nvPicPr>
          <p:cNvPr id="3" name="图片 2" descr="屏幕截图 2025-07-03 1045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195" y="1204595"/>
            <a:ext cx="10354945" cy="53041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9C1"/>
        </a:solidFill>
        <a:effectLst/>
      </p:bgPr>
    </p:bg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4"/>
          <p:cNvSpPr/>
          <p:nvPr/>
        </p:nvSpPr>
        <p:spPr>
          <a:xfrm>
            <a:off x="360680" y="269240"/>
            <a:ext cx="11471910" cy="6319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文本框 8"/>
          <p:cNvSpPr txBox="1"/>
          <p:nvPr/>
        </p:nvSpPr>
        <p:spPr>
          <a:xfrm>
            <a:off x="1012190" y="4281170"/>
            <a:ext cx="10168255" cy="506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kern="3200" spc="310" dirty="0">
              <a:solidFill>
                <a:srgbClr val="8D9294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146" name="半闭框 9"/>
          <p:cNvSpPr/>
          <p:nvPr/>
        </p:nvSpPr>
        <p:spPr>
          <a:xfrm>
            <a:off x="0" y="0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7" name="半闭框 10"/>
          <p:cNvSpPr/>
          <p:nvPr/>
        </p:nvSpPr>
        <p:spPr>
          <a:xfrm rot="10800000">
            <a:off x="10692130" y="5459095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1" name="标题 3"/>
          <p:cNvSpPr>
            <a:spLocks noGrp="1"/>
          </p:cNvSpPr>
          <p:nvPr>
            <p:ph type="title" hasCustomPrompt="1"/>
          </p:nvPr>
        </p:nvSpPr>
        <p:spPr>
          <a:xfrm>
            <a:off x="491560" y="34678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solidFill>
                  <a:schemeClr val="bg1"/>
                </a:solidFill>
                <a:latin typeface="汉仪书宋二简" panose="02010600000101010101" charset="-122"/>
                <a:ea typeface="汉仪书宋二简" panose="02010600000101010101" charset="-122"/>
              </a:defRPr>
            </a:lvl1pPr>
          </a:lstStyle>
          <a:p>
            <a:pPr lvl="0"/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页面</a:t>
            </a:r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展示</a:t>
            </a:r>
            <a:endParaRPr lang="zh-CN" altLang="en-US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pic>
        <p:nvPicPr>
          <p:cNvPr id="2" name="图片 1" descr="屏幕截图 2025-07-03 2145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945" y="1052195"/>
            <a:ext cx="9856470" cy="49796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" y="2853055"/>
            <a:ext cx="2935605" cy="19348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9C1"/>
        </a:solidFill>
        <a:effectLst/>
      </p:bgPr>
    </p:bg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4"/>
          <p:cNvSpPr/>
          <p:nvPr/>
        </p:nvSpPr>
        <p:spPr>
          <a:xfrm>
            <a:off x="360680" y="269240"/>
            <a:ext cx="11471910" cy="6319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文本框 8"/>
          <p:cNvSpPr txBox="1"/>
          <p:nvPr/>
        </p:nvSpPr>
        <p:spPr>
          <a:xfrm>
            <a:off x="1012190" y="4281170"/>
            <a:ext cx="10168255" cy="506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kern="3200" spc="310" dirty="0">
              <a:solidFill>
                <a:srgbClr val="8D9294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146" name="半闭框 9"/>
          <p:cNvSpPr/>
          <p:nvPr/>
        </p:nvSpPr>
        <p:spPr>
          <a:xfrm>
            <a:off x="0" y="0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7" name="半闭框 10"/>
          <p:cNvSpPr/>
          <p:nvPr/>
        </p:nvSpPr>
        <p:spPr>
          <a:xfrm rot="10800000">
            <a:off x="10692130" y="5459095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1" name="标题 3"/>
          <p:cNvSpPr>
            <a:spLocks noGrp="1"/>
          </p:cNvSpPr>
          <p:nvPr>
            <p:ph type="title" hasCustomPrompt="1"/>
          </p:nvPr>
        </p:nvSpPr>
        <p:spPr>
          <a:xfrm>
            <a:off x="491560" y="34678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solidFill>
                  <a:schemeClr val="bg1"/>
                </a:solidFill>
                <a:latin typeface="汉仪书宋二简" panose="02010600000101010101" charset="-122"/>
                <a:ea typeface="汉仪书宋二简" panose="02010600000101010101" charset="-122"/>
              </a:defRPr>
            </a:lvl1pPr>
          </a:lstStyle>
          <a:p>
            <a:pPr lvl="0"/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页面</a:t>
            </a:r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展示</a:t>
            </a:r>
            <a:endParaRPr lang="zh-CN" altLang="en-US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pic>
        <p:nvPicPr>
          <p:cNvPr id="2" name="图片 1" descr="屏幕截图 2025-07-03 1047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0" y="1052195"/>
            <a:ext cx="10260330" cy="51504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9C1"/>
        </a:solidFill>
        <a:effectLst/>
      </p:bgPr>
    </p:bg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4"/>
          <p:cNvSpPr/>
          <p:nvPr/>
        </p:nvSpPr>
        <p:spPr>
          <a:xfrm>
            <a:off x="360680" y="269240"/>
            <a:ext cx="11471910" cy="6319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文本框 8"/>
          <p:cNvSpPr txBox="1"/>
          <p:nvPr/>
        </p:nvSpPr>
        <p:spPr>
          <a:xfrm>
            <a:off x="1012190" y="4281170"/>
            <a:ext cx="10168255" cy="506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kern="3200" spc="310" dirty="0">
              <a:solidFill>
                <a:srgbClr val="8D9294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146" name="半闭框 9"/>
          <p:cNvSpPr/>
          <p:nvPr/>
        </p:nvSpPr>
        <p:spPr>
          <a:xfrm>
            <a:off x="0" y="0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7" name="半闭框 10"/>
          <p:cNvSpPr/>
          <p:nvPr/>
        </p:nvSpPr>
        <p:spPr>
          <a:xfrm rot="10800000">
            <a:off x="10692130" y="5459095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1" name="标题 3"/>
          <p:cNvSpPr>
            <a:spLocks noGrp="1"/>
          </p:cNvSpPr>
          <p:nvPr>
            <p:ph type="title" hasCustomPrompt="1"/>
          </p:nvPr>
        </p:nvSpPr>
        <p:spPr>
          <a:xfrm>
            <a:off x="491560" y="34678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solidFill>
                  <a:schemeClr val="bg1"/>
                </a:solidFill>
                <a:latin typeface="汉仪书宋二简" panose="02010600000101010101" charset="-122"/>
                <a:ea typeface="汉仪书宋二简" panose="02010600000101010101" charset="-122"/>
              </a:defRPr>
            </a:lvl1pPr>
          </a:lstStyle>
          <a:p>
            <a:pPr lvl="0"/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页面</a:t>
            </a:r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展示</a:t>
            </a:r>
            <a:endParaRPr lang="zh-CN" altLang="en-US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355" y="1311275"/>
            <a:ext cx="10092055" cy="49110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9C1"/>
        </a:solidFill>
        <a:effectLst/>
      </p:bgPr>
    </p:bg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4"/>
          <p:cNvSpPr/>
          <p:nvPr/>
        </p:nvSpPr>
        <p:spPr>
          <a:xfrm>
            <a:off x="360680" y="269240"/>
            <a:ext cx="11471910" cy="6319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文本框 8"/>
          <p:cNvSpPr txBox="1"/>
          <p:nvPr/>
        </p:nvSpPr>
        <p:spPr>
          <a:xfrm>
            <a:off x="1012190" y="4281170"/>
            <a:ext cx="10168255" cy="506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kern="3200" spc="310" dirty="0">
              <a:solidFill>
                <a:srgbClr val="8D9294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146" name="半闭框 9"/>
          <p:cNvSpPr/>
          <p:nvPr/>
        </p:nvSpPr>
        <p:spPr>
          <a:xfrm>
            <a:off x="0" y="0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7" name="半闭框 10"/>
          <p:cNvSpPr/>
          <p:nvPr/>
        </p:nvSpPr>
        <p:spPr>
          <a:xfrm rot="10800000">
            <a:off x="10692130" y="5459095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1" name="标题 3"/>
          <p:cNvSpPr>
            <a:spLocks noGrp="1"/>
          </p:cNvSpPr>
          <p:nvPr>
            <p:ph type="title" hasCustomPrompt="1"/>
          </p:nvPr>
        </p:nvSpPr>
        <p:spPr>
          <a:xfrm>
            <a:off x="491560" y="34678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solidFill>
                  <a:schemeClr val="bg1"/>
                </a:solidFill>
                <a:latin typeface="汉仪书宋二简" panose="02010600000101010101" charset="-122"/>
                <a:ea typeface="汉仪书宋二简" panose="02010600000101010101" charset="-122"/>
              </a:defRPr>
            </a:lvl1pPr>
          </a:lstStyle>
          <a:p>
            <a:pPr lvl="0"/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页面</a:t>
            </a:r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展示</a:t>
            </a:r>
            <a:endParaRPr lang="zh-CN" altLang="en-US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1052195"/>
            <a:ext cx="10368280" cy="52724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9C1"/>
        </a:solidFill>
        <a:effectLst/>
      </p:bgPr>
    </p:bg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4"/>
          <p:cNvSpPr/>
          <p:nvPr/>
        </p:nvSpPr>
        <p:spPr>
          <a:xfrm>
            <a:off x="360680" y="269240"/>
            <a:ext cx="11471910" cy="6319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文本框 8"/>
          <p:cNvSpPr txBox="1"/>
          <p:nvPr/>
        </p:nvSpPr>
        <p:spPr>
          <a:xfrm>
            <a:off x="1012190" y="4281170"/>
            <a:ext cx="10168255" cy="506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kern="3200" spc="310" dirty="0">
              <a:solidFill>
                <a:srgbClr val="8D9294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146" name="半闭框 9"/>
          <p:cNvSpPr/>
          <p:nvPr/>
        </p:nvSpPr>
        <p:spPr>
          <a:xfrm>
            <a:off x="0" y="0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7" name="半闭框 10"/>
          <p:cNvSpPr/>
          <p:nvPr/>
        </p:nvSpPr>
        <p:spPr>
          <a:xfrm rot="10800000">
            <a:off x="10692130" y="5459095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1" name="标题 3"/>
          <p:cNvSpPr>
            <a:spLocks noGrp="1"/>
          </p:cNvSpPr>
          <p:nvPr>
            <p:ph type="title" hasCustomPrompt="1"/>
          </p:nvPr>
        </p:nvSpPr>
        <p:spPr>
          <a:xfrm>
            <a:off x="491560" y="34678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solidFill>
                  <a:schemeClr val="bg1"/>
                </a:solidFill>
                <a:latin typeface="汉仪书宋二简" panose="02010600000101010101" charset="-122"/>
                <a:ea typeface="汉仪书宋二简" panose="02010600000101010101" charset="-122"/>
              </a:defRPr>
            </a:lvl1pPr>
          </a:lstStyle>
          <a:p>
            <a:pPr lvl="0"/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页面</a:t>
            </a:r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展示</a:t>
            </a:r>
            <a:endParaRPr lang="zh-CN" altLang="en-US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pic>
        <p:nvPicPr>
          <p:cNvPr id="3" name="图片 2" descr="屏幕截图 2025-07-03 1056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195" y="847090"/>
            <a:ext cx="10354945" cy="56102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3607435"/>
            <a:ext cx="788035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11"/>
          <p:cNvSpPr txBox="1"/>
          <p:nvPr userDrawn="1"/>
        </p:nvSpPr>
        <p:spPr>
          <a:xfrm>
            <a:off x="0" y="158750"/>
            <a:ext cx="3122295" cy="520065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vert="horz" wrap="square" rtlCol="0">
            <a:spAutoFit/>
          </a:bodyPr>
          <a:lstStyle/>
          <a:p>
            <a:r>
              <a:rPr lang="en-US" altLang="zh-CN" sz="16600">
                <a:gradFill>
                  <a:gsLst>
                    <a:gs pos="100000">
                      <a:srgbClr val="F9F8CA"/>
                    </a:gs>
                    <a:gs pos="6000">
                      <a:srgbClr val="4EAADD"/>
                    </a:gs>
                  </a:gsLst>
                  <a:lin scaled="1"/>
                </a:gradFill>
                <a:latin typeface="方正粗黑宋简体" panose="02000000000000000000" charset="-122"/>
                <a:ea typeface="方正粗黑宋简体" panose="02000000000000000000" charset="-122"/>
              </a:rPr>
              <a:t> </a:t>
            </a:r>
            <a:r>
              <a:rPr lang="zh-CN" altLang="en-US" sz="16600">
                <a:solidFill>
                  <a:srgbClr val="CFDFF7"/>
                </a:solidFill>
                <a:latin typeface="等线 Light" panose="02010600030101010101" charset="-122"/>
                <a:ea typeface="等线 Light" panose="02010600030101010101" charset="-122"/>
              </a:rPr>
              <a:t>目</a:t>
            </a:r>
            <a:endParaRPr lang="zh-CN" altLang="en-US" sz="16600">
              <a:solidFill>
                <a:srgbClr val="CFDFF7"/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r>
              <a:rPr lang="zh-CN" altLang="en-US" sz="16600">
                <a:solidFill>
                  <a:srgbClr val="CFDFF7"/>
                </a:solidFill>
                <a:latin typeface="等线 Light" panose="02010600030101010101" charset="-122"/>
                <a:ea typeface="等线 Light" panose="02010600030101010101" charset="-122"/>
              </a:rPr>
              <a:t>录</a:t>
            </a:r>
            <a:endParaRPr lang="zh-CN" altLang="en-US" sz="16600">
              <a:solidFill>
                <a:srgbClr val="CFDFF7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69" name="椭圆 12"/>
          <p:cNvSpPr/>
          <p:nvPr userDrawn="1"/>
        </p:nvSpPr>
        <p:spPr>
          <a:xfrm>
            <a:off x="4976495" y="1015365"/>
            <a:ext cx="955675" cy="955675"/>
          </a:xfrm>
          <a:prstGeom prst="ellipse">
            <a:avLst/>
          </a:prstGeom>
          <a:blipFill rotWithShape="1">
            <a:blip r:embed="rId1">
              <a:alphaModFix amt="73000"/>
            </a:blip>
          </a:blipFill>
          <a:ln>
            <a:noFill/>
          </a:ln>
          <a:effectLst>
            <a:innerShdw blurRad="63500" dist="50800" dir="21240000">
              <a:prstClr val="black">
                <a:alpha val="50000"/>
              </a:prstClr>
            </a:innerShdw>
            <a:reflection blurRad="6350" stA="49000" endA="300" endPos="19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0" name="文本框 13"/>
          <p:cNvSpPr txBox="1"/>
          <p:nvPr userDrawn="1"/>
        </p:nvSpPr>
        <p:spPr>
          <a:xfrm>
            <a:off x="5101590" y="1170305"/>
            <a:ext cx="70485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01</a:t>
            </a:r>
            <a:endParaRPr lang="en-US" altLang="zh-CN" sz="360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1" name="椭圆 14"/>
          <p:cNvSpPr/>
          <p:nvPr userDrawn="1"/>
        </p:nvSpPr>
        <p:spPr>
          <a:xfrm>
            <a:off x="5810885" y="2237105"/>
            <a:ext cx="955675" cy="955675"/>
          </a:xfrm>
          <a:prstGeom prst="ellipse">
            <a:avLst/>
          </a:prstGeom>
          <a:blipFill rotWithShape="1">
            <a:blip r:embed="rId1">
              <a:alphaModFix amt="73000"/>
            </a:blip>
          </a:blip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  <a:reflection blurRad="6350" stA="49000" endA="300" endPos="19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2" name="文本框 15"/>
          <p:cNvSpPr txBox="1"/>
          <p:nvPr userDrawn="1"/>
        </p:nvSpPr>
        <p:spPr>
          <a:xfrm>
            <a:off x="5935980" y="2392045"/>
            <a:ext cx="70485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02</a:t>
            </a:r>
            <a:endParaRPr lang="en-US" altLang="zh-CN" sz="360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3" name="椭圆 16"/>
          <p:cNvSpPr/>
          <p:nvPr userDrawn="1"/>
        </p:nvSpPr>
        <p:spPr>
          <a:xfrm>
            <a:off x="6720205" y="3504248"/>
            <a:ext cx="955675" cy="955675"/>
          </a:xfrm>
          <a:prstGeom prst="ellipse">
            <a:avLst/>
          </a:prstGeom>
          <a:blipFill rotWithShape="1">
            <a:blip r:embed="rId1">
              <a:alphaModFix amt="73000"/>
            </a:blip>
          </a:blip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  <a:reflection blurRad="6350" stA="49000" endA="300" endPos="19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文本框 17"/>
          <p:cNvSpPr txBox="1"/>
          <p:nvPr userDrawn="1"/>
        </p:nvSpPr>
        <p:spPr>
          <a:xfrm>
            <a:off x="6845300" y="3659505"/>
            <a:ext cx="70485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03</a:t>
            </a:r>
            <a:endParaRPr lang="en-US" altLang="zh-CN" sz="360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5" name="椭圆 18"/>
          <p:cNvSpPr/>
          <p:nvPr userDrawn="1"/>
        </p:nvSpPr>
        <p:spPr>
          <a:xfrm>
            <a:off x="7557770" y="4771390"/>
            <a:ext cx="955675" cy="955675"/>
          </a:xfrm>
          <a:prstGeom prst="ellipse">
            <a:avLst/>
          </a:prstGeom>
          <a:blipFill rotWithShape="1">
            <a:blip r:embed="rId1">
              <a:alphaModFix amt="73000"/>
            </a:blip>
          </a:blip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  <a:reflection blurRad="6350" stA="49000" endA="300" endPos="19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6" name="文本框 19"/>
          <p:cNvSpPr txBox="1"/>
          <p:nvPr userDrawn="1"/>
        </p:nvSpPr>
        <p:spPr>
          <a:xfrm>
            <a:off x="7682865" y="4926330"/>
            <a:ext cx="70485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04</a:t>
            </a:r>
            <a:endParaRPr lang="en-US" altLang="zh-CN" sz="360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7" name="文本框 3"/>
          <p:cNvSpPr txBox="1"/>
          <p:nvPr userDrawn="1"/>
        </p:nvSpPr>
        <p:spPr>
          <a:xfrm>
            <a:off x="6263640" y="1240155"/>
            <a:ext cx="3104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7C9CCD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技术栈和</a:t>
            </a:r>
            <a:r>
              <a:rPr lang="zh-CN" altLang="en-US" sz="2800" b="1" dirty="0">
                <a:solidFill>
                  <a:srgbClr val="7C9CCD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开发方法</a:t>
            </a:r>
            <a:endParaRPr lang="zh-CN" altLang="en-US" sz="2800" b="1" dirty="0">
              <a:solidFill>
                <a:srgbClr val="7C9CCD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78" name="文本框 4"/>
          <p:cNvSpPr txBox="1"/>
          <p:nvPr userDrawn="1"/>
        </p:nvSpPr>
        <p:spPr>
          <a:xfrm>
            <a:off x="6971030" y="2426970"/>
            <a:ext cx="2955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7C9CCD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分工和流程</a:t>
            </a:r>
            <a:r>
              <a:rPr lang="zh-CN" altLang="en-US" sz="2800" b="1" dirty="0">
                <a:solidFill>
                  <a:srgbClr val="7C9CCD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安排</a:t>
            </a:r>
            <a:endParaRPr lang="zh-CN" altLang="en-US" sz="2800" b="1" dirty="0">
              <a:solidFill>
                <a:srgbClr val="7C9CCD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79" name="文本框 5"/>
          <p:cNvSpPr txBox="1"/>
          <p:nvPr userDrawn="1"/>
        </p:nvSpPr>
        <p:spPr>
          <a:xfrm>
            <a:off x="7959090" y="3712845"/>
            <a:ext cx="2706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7C9CBE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当前已完成</a:t>
            </a:r>
            <a:r>
              <a:rPr lang="zh-CN" altLang="en-US" sz="2800" b="1" dirty="0">
                <a:solidFill>
                  <a:srgbClr val="7C9CBE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情况</a:t>
            </a:r>
            <a:endParaRPr lang="zh-CN" altLang="en-US" sz="2800" b="1" dirty="0">
              <a:solidFill>
                <a:srgbClr val="7C9CBE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80" name="文本框 6"/>
          <p:cNvSpPr txBox="1"/>
          <p:nvPr userDrawn="1"/>
        </p:nvSpPr>
        <p:spPr>
          <a:xfrm>
            <a:off x="8882380" y="4998720"/>
            <a:ext cx="26187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7C9CBE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后续进度</a:t>
            </a:r>
            <a:r>
              <a:rPr lang="zh-CN" altLang="en-US" sz="2800" b="1" dirty="0">
                <a:solidFill>
                  <a:srgbClr val="7C9CBE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计划</a:t>
            </a:r>
            <a:endParaRPr lang="zh-CN" altLang="en-US" sz="2800" b="1" dirty="0">
              <a:solidFill>
                <a:srgbClr val="7C9CBE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pic>
        <p:nvPicPr>
          <p:cNvPr id="81" name="图片 8" descr="微信图片_20220310141158"/>
          <p:cNvPicPr>
            <a:picLocks noChangeAspect="1"/>
          </p:cNvPicPr>
          <p:nvPr/>
        </p:nvPicPr>
        <p:blipFill>
          <a:blip r:embed="rId2" cstate="hqprint"/>
          <a:srcRect l="-96" r="-96"/>
          <a:stretch>
            <a:fillRect/>
          </a:stretch>
        </p:blipFill>
        <p:spPr>
          <a:xfrm>
            <a:off x="-1250315" y="0"/>
            <a:ext cx="9450070" cy="6858635"/>
          </a:xfrm>
          <a:prstGeom prst="triangle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9C1"/>
        </a:solidFill>
        <a:effectLst/>
      </p:bgPr>
    </p:bg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4"/>
          <p:cNvSpPr/>
          <p:nvPr/>
        </p:nvSpPr>
        <p:spPr>
          <a:xfrm>
            <a:off x="360680" y="269240"/>
            <a:ext cx="11471910" cy="6319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文本框 8"/>
          <p:cNvSpPr txBox="1"/>
          <p:nvPr/>
        </p:nvSpPr>
        <p:spPr>
          <a:xfrm>
            <a:off x="1012190" y="4281170"/>
            <a:ext cx="10168255" cy="506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kern="3200" spc="310" dirty="0">
              <a:solidFill>
                <a:srgbClr val="8D9294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146" name="半闭框 9"/>
          <p:cNvSpPr/>
          <p:nvPr/>
        </p:nvSpPr>
        <p:spPr>
          <a:xfrm>
            <a:off x="0" y="0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7" name="半闭框 10"/>
          <p:cNvSpPr/>
          <p:nvPr/>
        </p:nvSpPr>
        <p:spPr>
          <a:xfrm rot="10800000">
            <a:off x="10692130" y="5459095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1" name="标题 3"/>
          <p:cNvSpPr>
            <a:spLocks noGrp="1"/>
          </p:cNvSpPr>
          <p:nvPr>
            <p:ph type="title" hasCustomPrompt="1"/>
          </p:nvPr>
        </p:nvSpPr>
        <p:spPr>
          <a:xfrm>
            <a:off x="491560" y="34678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solidFill>
                  <a:schemeClr val="bg1"/>
                </a:solidFill>
                <a:latin typeface="汉仪书宋二简" panose="02010600000101010101" charset="-122"/>
                <a:ea typeface="汉仪书宋二简" panose="02010600000101010101" charset="-122"/>
              </a:defRPr>
            </a:lvl1pPr>
          </a:lstStyle>
          <a:p>
            <a:pPr lvl="0"/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页面</a:t>
            </a:r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展示</a:t>
            </a:r>
            <a:endParaRPr lang="zh-CN" altLang="en-US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pic>
        <p:nvPicPr>
          <p:cNvPr id="2" name="图片 1" descr="屏幕截图 2025-07-03 1055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5555" y="1240790"/>
            <a:ext cx="9089390" cy="50190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9C1"/>
        </a:solidFill>
        <a:effectLst/>
      </p:bgPr>
    </p:bg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4"/>
          <p:cNvSpPr/>
          <p:nvPr/>
        </p:nvSpPr>
        <p:spPr>
          <a:xfrm>
            <a:off x="360680" y="269240"/>
            <a:ext cx="11471910" cy="6319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文本框 8"/>
          <p:cNvSpPr txBox="1"/>
          <p:nvPr/>
        </p:nvSpPr>
        <p:spPr>
          <a:xfrm>
            <a:off x="1012190" y="4281170"/>
            <a:ext cx="10168255" cy="506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kern="3200" spc="310" dirty="0">
              <a:solidFill>
                <a:srgbClr val="8D9294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146" name="半闭框 9"/>
          <p:cNvSpPr/>
          <p:nvPr/>
        </p:nvSpPr>
        <p:spPr>
          <a:xfrm>
            <a:off x="0" y="0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7" name="半闭框 10"/>
          <p:cNvSpPr/>
          <p:nvPr/>
        </p:nvSpPr>
        <p:spPr>
          <a:xfrm rot="10800000">
            <a:off x="10692130" y="5459095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1" name="标题 3"/>
          <p:cNvSpPr>
            <a:spLocks noGrp="1"/>
          </p:cNvSpPr>
          <p:nvPr>
            <p:ph type="title" hasCustomPrompt="1"/>
          </p:nvPr>
        </p:nvSpPr>
        <p:spPr>
          <a:xfrm>
            <a:off x="491560" y="34678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solidFill>
                  <a:schemeClr val="bg1"/>
                </a:solidFill>
                <a:latin typeface="汉仪书宋二简" panose="02010600000101010101" charset="-122"/>
                <a:ea typeface="汉仪书宋二简" panose="02010600000101010101" charset="-122"/>
              </a:defRPr>
            </a:lvl1pPr>
          </a:lstStyle>
          <a:p>
            <a:pPr lvl="0"/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页面</a:t>
            </a:r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展示</a:t>
            </a:r>
            <a:endParaRPr lang="zh-CN" altLang="en-US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pic>
        <p:nvPicPr>
          <p:cNvPr id="2" name="图片 1" descr="屏幕截图 2025-07-03 2154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9345" y="1316355"/>
            <a:ext cx="10060305" cy="49561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9C1"/>
        </a:solidFill>
        <a:effectLst/>
      </p:bgPr>
    </p:bg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4"/>
          <p:cNvSpPr/>
          <p:nvPr/>
        </p:nvSpPr>
        <p:spPr>
          <a:xfrm>
            <a:off x="360680" y="269240"/>
            <a:ext cx="11471910" cy="6319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文本框 8"/>
          <p:cNvSpPr txBox="1"/>
          <p:nvPr/>
        </p:nvSpPr>
        <p:spPr>
          <a:xfrm>
            <a:off x="1012190" y="4281170"/>
            <a:ext cx="10168255" cy="506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kern="3200" spc="310" dirty="0">
              <a:solidFill>
                <a:srgbClr val="8D9294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146" name="半闭框 9"/>
          <p:cNvSpPr/>
          <p:nvPr/>
        </p:nvSpPr>
        <p:spPr>
          <a:xfrm>
            <a:off x="0" y="0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7" name="半闭框 10"/>
          <p:cNvSpPr/>
          <p:nvPr/>
        </p:nvSpPr>
        <p:spPr>
          <a:xfrm rot="10800000">
            <a:off x="10692130" y="5459095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1" name="标题 3"/>
          <p:cNvSpPr>
            <a:spLocks noGrp="1"/>
          </p:cNvSpPr>
          <p:nvPr>
            <p:ph type="title" hasCustomPrompt="1"/>
          </p:nvPr>
        </p:nvSpPr>
        <p:spPr>
          <a:xfrm>
            <a:off x="491560" y="34678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solidFill>
                  <a:schemeClr val="bg1"/>
                </a:solidFill>
                <a:latin typeface="汉仪书宋二简" panose="02010600000101010101" charset="-122"/>
                <a:ea typeface="汉仪书宋二简" panose="02010600000101010101" charset="-122"/>
              </a:defRPr>
            </a:lvl1pPr>
          </a:lstStyle>
          <a:p>
            <a:pPr lvl="0"/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页面</a:t>
            </a:r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展示</a:t>
            </a:r>
            <a:endParaRPr lang="zh-CN" altLang="en-US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245" y="1052195"/>
            <a:ext cx="8144510" cy="55098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971550"/>
            <a:ext cx="5892165" cy="19138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9C1"/>
        </a:solidFill>
        <a:effectLst/>
      </p:bgPr>
    </p:bg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4"/>
          <p:cNvSpPr/>
          <p:nvPr/>
        </p:nvSpPr>
        <p:spPr>
          <a:xfrm>
            <a:off x="360680" y="269240"/>
            <a:ext cx="11471910" cy="6319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文本框 8"/>
          <p:cNvSpPr txBox="1"/>
          <p:nvPr/>
        </p:nvSpPr>
        <p:spPr>
          <a:xfrm>
            <a:off x="1012190" y="4281170"/>
            <a:ext cx="10168255" cy="506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kern="3200" spc="310" dirty="0">
              <a:solidFill>
                <a:srgbClr val="8D9294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146" name="半闭框 9"/>
          <p:cNvSpPr/>
          <p:nvPr/>
        </p:nvSpPr>
        <p:spPr>
          <a:xfrm>
            <a:off x="0" y="0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7" name="半闭框 10"/>
          <p:cNvSpPr/>
          <p:nvPr/>
        </p:nvSpPr>
        <p:spPr>
          <a:xfrm rot="10800000">
            <a:off x="10692130" y="5459095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1" name="标题 3"/>
          <p:cNvSpPr>
            <a:spLocks noGrp="1"/>
          </p:cNvSpPr>
          <p:nvPr>
            <p:ph type="title" hasCustomPrompt="1"/>
          </p:nvPr>
        </p:nvSpPr>
        <p:spPr>
          <a:xfrm>
            <a:off x="491560" y="34678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solidFill>
                  <a:schemeClr val="bg1"/>
                </a:solidFill>
                <a:latin typeface="汉仪书宋二简" panose="02010600000101010101" charset="-122"/>
                <a:ea typeface="汉仪书宋二简" panose="02010600000101010101" charset="-122"/>
              </a:defRPr>
            </a:lvl1pPr>
          </a:lstStyle>
          <a:p>
            <a:pPr lvl="0"/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页面</a:t>
            </a:r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展示</a:t>
            </a:r>
            <a:endParaRPr lang="zh-CN" altLang="en-US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2680" y="1398905"/>
            <a:ext cx="9350375" cy="48412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10000"/>
          </a:blip>
          <a:stretch>
            <a:fillRect/>
          </a:stretch>
        </a:blipFill>
        <a:effectLst/>
      </p:bgPr>
    </p:bg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3" descr="微信图片_202203101413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424815"/>
            <a:ext cx="8999220" cy="600837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cxnSp>
        <p:nvCxnSpPr>
          <p:cNvPr id="31" name="直接连接符 13"/>
          <p:cNvCxnSpPr/>
          <p:nvPr/>
        </p:nvCxnSpPr>
        <p:spPr>
          <a:xfrm>
            <a:off x="11755120" y="5112385"/>
            <a:ext cx="0" cy="1196340"/>
          </a:xfrm>
          <a:prstGeom prst="line">
            <a:avLst/>
          </a:prstGeom>
          <a:ln w="9525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14"/>
          <p:cNvSpPr/>
          <p:nvPr/>
        </p:nvSpPr>
        <p:spPr>
          <a:xfrm>
            <a:off x="6014085" y="1544955"/>
            <a:ext cx="5741035" cy="568325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标题 1"/>
          <p:cNvSpPr>
            <a:spLocks noGrp="1"/>
          </p:cNvSpPr>
          <p:nvPr userDrawn="1"/>
        </p:nvSpPr>
        <p:spPr>
          <a:xfrm>
            <a:off x="5300345" y="1016635"/>
            <a:ext cx="6642100" cy="97536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>
              <a:defRPr sz="4800" b="0" u="sng">
                <a:solidFill>
                  <a:schemeClr val="bg1"/>
                </a:solidFill>
                <a:latin typeface="汉仪书宋二简" panose="02010600000101010101" charset="-122"/>
                <a:ea typeface="汉仪书宋二简" panose="02010600000101010101" charset="-122"/>
              </a:defRPr>
            </a:lvl1pPr>
          </a:lstStyle>
          <a:p>
            <a:r>
              <a:rPr lang="zh-CN" alt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后续进度</a:t>
            </a:r>
            <a:r>
              <a:rPr lang="zh-CN" alt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计划</a:t>
            </a:r>
            <a:endParaRPr lang="zh-CN" altLang="en-US" b="1" dirty="0">
              <a:solidFill>
                <a:schemeClr val="tx2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34" name="矩形 1"/>
          <p:cNvSpPr/>
          <p:nvPr/>
        </p:nvSpPr>
        <p:spPr>
          <a:xfrm>
            <a:off x="130175" y="304165"/>
            <a:ext cx="9250680" cy="6248400"/>
          </a:xfrm>
          <a:prstGeom prst="rect">
            <a:avLst/>
          </a:prstGeom>
          <a:noFill/>
          <a:ln w="28575" cmpd="dbl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8"/>
          <p:cNvSpPr txBox="1"/>
          <p:nvPr/>
        </p:nvSpPr>
        <p:spPr>
          <a:xfrm>
            <a:off x="-71120" y="-222885"/>
            <a:ext cx="307340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>
                <a:solidFill>
                  <a:schemeClr val="bg1"/>
                </a:solidFill>
              </a:rPr>
              <a:t>04.</a:t>
            </a:r>
            <a:endParaRPr lang="en-US" altLang="zh-CN" sz="13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>
            <a:alphaModFix amt="90000"/>
          </a:blip>
          <a:stretch>
            <a:fillRect/>
          </a:stretch>
        </a:blipFill>
        <a:effectLst/>
      </p:bgPr>
    </p:bg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4"/>
          <p:cNvSpPr/>
          <p:nvPr/>
        </p:nvSpPr>
        <p:spPr>
          <a:xfrm>
            <a:off x="1561465" y="623570"/>
            <a:ext cx="4188460" cy="32251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5"/>
          <p:cNvSpPr/>
          <p:nvPr/>
        </p:nvSpPr>
        <p:spPr>
          <a:xfrm>
            <a:off x="1561465" y="4100830"/>
            <a:ext cx="4157345" cy="2473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2" name="矩形 2"/>
          <p:cNvSpPr/>
          <p:nvPr/>
        </p:nvSpPr>
        <p:spPr>
          <a:xfrm>
            <a:off x="5912485" y="623570"/>
            <a:ext cx="5954395" cy="5949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 fontAlgn="auto">
              <a:lnSpc>
                <a:spcPct val="150000"/>
              </a:lnSpc>
              <a:buNone/>
            </a:pPr>
            <a:endParaRPr lang="zh-CN" altLang="en-US">
              <a:solidFill>
                <a:schemeClr val="tx2">
                  <a:lumMod val="90000"/>
                  <a:lumOff val="10000"/>
                </a:schemeClr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46" name="流程图: 合并 10"/>
          <p:cNvSpPr/>
          <p:nvPr/>
        </p:nvSpPr>
        <p:spPr>
          <a:xfrm>
            <a:off x="11241405" y="5932805"/>
            <a:ext cx="408940" cy="436880"/>
          </a:xfrm>
          <a:prstGeom prst="flowChartMerg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"/>
          <p:cNvSpPr/>
          <p:nvPr/>
        </p:nvSpPr>
        <p:spPr>
          <a:xfrm>
            <a:off x="6075045" y="781050"/>
            <a:ext cx="5649595" cy="56699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5"/>
          <p:cNvSpPr/>
          <p:nvPr/>
        </p:nvSpPr>
        <p:spPr>
          <a:xfrm>
            <a:off x="1663065" y="709930"/>
            <a:ext cx="3994785" cy="30327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11"/>
          <p:cNvSpPr/>
          <p:nvPr/>
        </p:nvSpPr>
        <p:spPr>
          <a:xfrm>
            <a:off x="1658620" y="4208780"/>
            <a:ext cx="3994785" cy="22428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02460" y="983615"/>
            <a:ext cx="31464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尝试富文本编辑功能的实现</a:t>
            </a:r>
            <a:endParaRPr lang="zh-CN" altLang="en-US" sz="3200"/>
          </a:p>
        </p:txBody>
      </p:sp>
      <p:sp>
        <p:nvSpPr>
          <p:cNvPr id="2" name="文本框 1"/>
          <p:cNvSpPr txBox="1"/>
          <p:nvPr/>
        </p:nvSpPr>
        <p:spPr>
          <a:xfrm>
            <a:off x="1902460" y="4696460"/>
            <a:ext cx="31464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页面的</a:t>
            </a:r>
            <a:r>
              <a:rPr lang="zh-CN" altLang="en-US" sz="3200"/>
              <a:t>美化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6522720" y="1076960"/>
            <a:ext cx="41421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通知功能的实现</a:t>
            </a:r>
            <a:r>
              <a:rPr lang="zh-CN" altLang="en-US" sz="3200"/>
              <a:t>等等</a:t>
            </a:r>
            <a:endParaRPr lang="zh-CN" altLang="en-US" sz="3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rgbClr val="EAEAED"/>
          </a:fgClr>
          <a:bgClr>
            <a:schemeClr val="bg1"/>
          </a:bgClr>
        </a:pattFill>
        <a:effectLst/>
      </p:bgPr>
    </p:bg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7" descr="微信图片_202203101412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84810"/>
            <a:ext cx="12192000" cy="8128000"/>
          </a:xfrm>
          <a:prstGeom prst="rect">
            <a:avLst/>
          </a:prstGeom>
          <a:noFill/>
        </p:spPr>
      </p:pic>
      <p:sp>
        <p:nvSpPr>
          <p:cNvPr id="62" name="矩形 8"/>
          <p:cNvSpPr/>
          <p:nvPr/>
        </p:nvSpPr>
        <p:spPr>
          <a:xfrm>
            <a:off x="867410" y="644525"/>
            <a:ext cx="10457815" cy="60699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标题 9"/>
          <p:cNvSpPr>
            <a:spLocks noGrp="1"/>
          </p:cNvSpPr>
          <p:nvPr>
            <p:ph type="ctrTitle" hasCustomPrompt="1"/>
          </p:nvPr>
        </p:nvSpPr>
        <p:spPr>
          <a:xfrm>
            <a:off x="1196400" y="2411025"/>
            <a:ext cx="9799200" cy="160154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汉仪书宋二简" panose="02010600000101010101" charset="-122"/>
                <a:ea typeface="汉仪书宋二简" panose="02010600000101010101" charset="-122"/>
              </a:defRPr>
            </a:lvl1pPr>
          </a:lstStyle>
          <a:p>
            <a:r>
              <a:rPr lang="en-US" altLang="zh-CN" sz="8800" b="0" dirty="0">
                <a:solidFill>
                  <a:schemeClr val="tx2">
                    <a:lumMod val="90000"/>
                    <a:lumOff val="10000"/>
                  </a:schemeClr>
                </a:solidFill>
                <a:latin typeface="+mn-ea"/>
                <a:ea typeface="+mn-ea"/>
                <a:cs typeface="+mn-lt"/>
              </a:rPr>
              <a:t>THANKS</a:t>
            </a:r>
            <a:endParaRPr lang="en-US" altLang="zh-CN" sz="8800" b="0" dirty="0">
              <a:solidFill>
                <a:schemeClr val="tx2">
                  <a:lumMod val="90000"/>
                  <a:lumOff val="10000"/>
                </a:schemeClr>
              </a:solidFill>
              <a:latin typeface="+mn-ea"/>
              <a:ea typeface="+mn-ea"/>
              <a:cs typeface="+mn-lt"/>
            </a:endParaRPr>
          </a:p>
        </p:txBody>
      </p:sp>
      <p:sp>
        <p:nvSpPr>
          <p:cNvPr id="64" name="矩形 2"/>
          <p:cNvSpPr/>
          <p:nvPr/>
        </p:nvSpPr>
        <p:spPr>
          <a:xfrm>
            <a:off x="1029970" y="849630"/>
            <a:ext cx="10132695" cy="5659755"/>
          </a:xfrm>
          <a:prstGeom prst="rect">
            <a:avLst/>
          </a:prstGeom>
          <a:noFill/>
          <a:ln w="22225" cmpd="sng">
            <a:solidFill>
              <a:schemeClr val="accent4">
                <a:lumMod val="75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斜纹 1"/>
          <p:cNvSpPr/>
          <p:nvPr/>
        </p:nvSpPr>
        <p:spPr>
          <a:xfrm flipH="1" flipV="1">
            <a:off x="9116695" y="4012565"/>
            <a:ext cx="3075305" cy="3730625"/>
          </a:xfrm>
          <a:prstGeom prst="diagStripe">
            <a:avLst>
              <a:gd name="adj" fmla="val 70326"/>
            </a:avLst>
          </a:prstGeom>
          <a:pattFill prst="pct25">
            <a:fgClr>
              <a:schemeClr val="tx2">
                <a:lumMod val="50000"/>
                <a:lumOff val="50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文本框 6"/>
          <p:cNvSpPr txBox="1"/>
          <p:nvPr/>
        </p:nvSpPr>
        <p:spPr>
          <a:xfrm>
            <a:off x="4442460" y="4519860"/>
            <a:ext cx="3764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汇报人：潘腾凯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指导老师：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罗斌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>
            <a:alphaModFix amt="10000"/>
          </a:blip>
          <a:stretch>
            <a:fillRect/>
          </a:stretch>
        </a:blipFill>
        <a:effectLst/>
      </p:bgPr>
    </p:bg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6" descr="微信图片_202203101412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407035"/>
            <a:ext cx="9064625" cy="604393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cxnSp>
        <p:nvCxnSpPr>
          <p:cNvPr id="85" name="直接连接符 13"/>
          <p:cNvCxnSpPr/>
          <p:nvPr/>
        </p:nvCxnSpPr>
        <p:spPr>
          <a:xfrm>
            <a:off x="11755120" y="5112385"/>
            <a:ext cx="0" cy="1196340"/>
          </a:xfrm>
          <a:prstGeom prst="line">
            <a:avLst/>
          </a:prstGeom>
          <a:ln w="9525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1"/>
          <p:cNvSpPr/>
          <p:nvPr/>
        </p:nvSpPr>
        <p:spPr>
          <a:xfrm>
            <a:off x="130175" y="324485"/>
            <a:ext cx="9239885" cy="6228080"/>
          </a:xfrm>
          <a:prstGeom prst="rect">
            <a:avLst/>
          </a:prstGeom>
          <a:noFill/>
          <a:ln w="28575" cmpd="dbl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"/>
          <p:cNvSpPr txBox="1"/>
          <p:nvPr/>
        </p:nvSpPr>
        <p:spPr>
          <a:xfrm>
            <a:off x="-71120" y="-222885"/>
            <a:ext cx="307340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>
                <a:solidFill>
                  <a:schemeClr val="bg1"/>
                </a:solidFill>
              </a:rPr>
              <a:t>01.</a:t>
            </a:r>
            <a:endParaRPr lang="en-US" altLang="zh-CN" sz="13800">
              <a:solidFill>
                <a:schemeClr val="bg1"/>
              </a:solidFill>
            </a:endParaRPr>
          </a:p>
        </p:txBody>
      </p:sp>
      <p:sp>
        <p:nvSpPr>
          <p:cNvPr id="88" name="矩形 14"/>
          <p:cNvSpPr/>
          <p:nvPr/>
        </p:nvSpPr>
        <p:spPr>
          <a:xfrm>
            <a:off x="6014085" y="1544955"/>
            <a:ext cx="5741035" cy="568325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标题 1"/>
          <p:cNvSpPr>
            <a:spLocks noGrp="1"/>
          </p:cNvSpPr>
          <p:nvPr userDrawn="1"/>
        </p:nvSpPr>
        <p:spPr>
          <a:xfrm>
            <a:off x="5391785" y="1016635"/>
            <a:ext cx="6642100" cy="97536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>
              <a:defRPr sz="4800" b="0" u="sng">
                <a:solidFill>
                  <a:schemeClr val="bg1"/>
                </a:solidFill>
                <a:latin typeface="汉仪书宋二简" panose="02010600000101010101" charset="-122"/>
                <a:ea typeface="汉仪书宋二简" panose="02010600000101010101" charset="-122"/>
              </a:defRPr>
            </a:lvl1pPr>
          </a:lstStyle>
          <a:p>
            <a:r>
              <a:rPr lang="zh-CN" alt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技术栈和开发</a:t>
            </a:r>
            <a:r>
              <a:rPr lang="zh-CN" alt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方法</a:t>
            </a:r>
            <a:endParaRPr lang="zh-CN" altLang="en-US" b="1" dirty="0">
              <a:solidFill>
                <a:schemeClr val="tx2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6AABBD"/>
        </a:solidFill>
        <a:effectLst/>
      </p:bgPr>
    </p:bg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 3"/>
          <p:cNvSpPr>
            <a:spLocks noGrp="1"/>
          </p:cNvSpPr>
          <p:nvPr>
            <p:ph type="title" hasCustomPrompt="1"/>
          </p:nvPr>
        </p:nvSpPr>
        <p:spPr>
          <a:xfrm>
            <a:off x="297250" y="1893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solidFill>
                  <a:schemeClr val="bg1"/>
                </a:solidFill>
                <a:latin typeface="汉仪书宋二简" panose="02010600000101010101" charset="-122"/>
                <a:ea typeface="汉仪书宋二简" panose="02010600000101010101" charset="-122"/>
              </a:defRPr>
            </a:lvl1pPr>
          </a:lstStyle>
          <a:p>
            <a:pPr lvl="0"/>
            <a:r>
              <a:rPr lang="zh-CN" altLang="en-US">
                <a:latin typeface="等线 Light" panose="02010600030101010101" charset="-122"/>
                <a:ea typeface="等线 Light" panose="02010600030101010101" charset="-122"/>
                <a:sym typeface="+mn-ea"/>
              </a:rPr>
              <a:t>技术栈</a:t>
            </a:r>
            <a:endParaRPr lang="zh-CN" altLang="en-US"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92" name="剪去单角的矩形 7"/>
          <p:cNvSpPr/>
          <p:nvPr userDrawn="1"/>
        </p:nvSpPr>
        <p:spPr>
          <a:xfrm>
            <a:off x="7220585" y="0"/>
            <a:ext cx="4719320" cy="6858000"/>
          </a:xfrm>
          <a:prstGeom prst="snip1Rect">
            <a:avLst>
              <a:gd name="adj" fmla="val 0"/>
            </a:avLst>
          </a:prstGeom>
          <a:blipFill rotWithShape="1">
            <a:blip r:embed="rId1"/>
            <a:tile tx="361950" ty="-12700" sx="99000" sy="100000" flip="none" algn="ctr"/>
          </a:blip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泪滴形 14"/>
          <p:cNvSpPr/>
          <p:nvPr userDrawn="1"/>
        </p:nvSpPr>
        <p:spPr>
          <a:xfrm rot="5400000">
            <a:off x="2092325" y="3248660"/>
            <a:ext cx="1372235" cy="1372235"/>
          </a:xfrm>
          <a:prstGeom prst="teardrop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泪滴形 15"/>
          <p:cNvSpPr/>
          <p:nvPr userDrawn="1"/>
        </p:nvSpPr>
        <p:spPr>
          <a:xfrm rot="16200000">
            <a:off x="3578860" y="4721225"/>
            <a:ext cx="1372235" cy="1362075"/>
          </a:xfrm>
          <a:prstGeom prst="teardrop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泪滴形 16"/>
          <p:cNvSpPr/>
          <p:nvPr userDrawn="1"/>
        </p:nvSpPr>
        <p:spPr>
          <a:xfrm>
            <a:off x="2092960" y="4726305"/>
            <a:ext cx="1372235" cy="1362075"/>
          </a:xfrm>
          <a:prstGeom prst="teardrop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泪滴形 17"/>
          <p:cNvSpPr/>
          <p:nvPr userDrawn="1"/>
        </p:nvSpPr>
        <p:spPr>
          <a:xfrm rot="10800000">
            <a:off x="3583940" y="3228340"/>
            <a:ext cx="1304925" cy="1372235"/>
          </a:xfrm>
          <a:prstGeom prst="teardrop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19"/>
          <p:cNvSpPr txBox="1"/>
          <p:nvPr userDrawn="1"/>
        </p:nvSpPr>
        <p:spPr>
          <a:xfrm>
            <a:off x="5073650" y="3531870"/>
            <a:ext cx="17843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/>
            <a:r>
              <a:rPr lang="en-US" altLang="zh-CN" sz="2000" dirty="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Thymeleaf</a:t>
            </a:r>
            <a:r>
              <a:rPr lang="zh-CN" altLang="en-US" sz="2000" dirty="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模板</a:t>
            </a:r>
            <a:endParaRPr lang="zh-CN" altLang="en-US" sz="2000" dirty="0">
              <a:solidFill>
                <a:schemeClr val="bg1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pic>
        <p:nvPicPr>
          <p:cNvPr id="100" name="图片 22" descr="32303038313138353b32303039303630363bb7d6d7d3"/>
          <p:cNvPicPr>
            <a:picLocks noChangeAspect="1"/>
          </p:cNvPicPr>
          <p:nvPr userDrawn="1"/>
        </p:nvPicPr>
        <p:blipFill>
          <a:blip r:embed="rId2" cstate="email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4595" y="4950460"/>
            <a:ext cx="914400" cy="914400"/>
          </a:xfrm>
          <a:prstGeom prst="rect">
            <a:avLst/>
          </a:prstGeom>
        </p:spPr>
      </p:pic>
      <p:sp>
        <p:nvSpPr>
          <p:cNvPr id="102" name="文本框 24"/>
          <p:cNvSpPr txBox="1"/>
          <p:nvPr userDrawn="1"/>
        </p:nvSpPr>
        <p:spPr>
          <a:xfrm>
            <a:off x="5083175" y="5125720"/>
            <a:ext cx="17653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/>
            <a:r>
              <a:rPr lang="en-US" altLang="zh-CN" sz="2000" dirty="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Spring Security</a:t>
            </a:r>
            <a:endParaRPr lang="en-US" altLang="zh-CN" sz="2000" dirty="0">
              <a:solidFill>
                <a:schemeClr val="bg1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103" name="文本框 25"/>
          <p:cNvSpPr txBox="1"/>
          <p:nvPr userDrawn="1"/>
        </p:nvSpPr>
        <p:spPr>
          <a:xfrm>
            <a:off x="47625" y="3483610"/>
            <a:ext cx="19431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/>
            <a:r>
              <a:rPr lang="en-US" altLang="zh-CN" sz="2000" dirty="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Springboot 2.7.5</a:t>
            </a:r>
            <a:endParaRPr lang="en-US" altLang="zh-CN" sz="2000" dirty="0">
              <a:solidFill>
                <a:schemeClr val="bg1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104" name="文本框 26"/>
          <p:cNvSpPr txBox="1"/>
          <p:nvPr userDrawn="1"/>
        </p:nvSpPr>
        <p:spPr>
          <a:xfrm>
            <a:off x="47625" y="5125720"/>
            <a:ext cx="20948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/>
            <a:r>
              <a:rPr lang="en-US" altLang="zh-CN" sz="2000" dirty="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JPA+H2 Database</a:t>
            </a:r>
            <a:endParaRPr lang="en-US" altLang="zh-CN" sz="2000" dirty="0">
              <a:solidFill>
                <a:schemeClr val="bg1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105" name="矩形 4"/>
          <p:cNvSpPr/>
          <p:nvPr userDrawn="1"/>
        </p:nvSpPr>
        <p:spPr>
          <a:xfrm>
            <a:off x="0" y="6412230"/>
            <a:ext cx="7025640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斜纹 37"/>
          <p:cNvSpPr/>
          <p:nvPr/>
        </p:nvSpPr>
        <p:spPr>
          <a:xfrm rot="16200000" flipH="1" flipV="1">
            <a:off x="10836910" y="-20955"/>
            <a:ext cx="1081405" cy="1125220"/>
          </a:xfrm>
          <a:prstGeom prst="diagStripe">
            <a:avLst>
              <a:gd name="adj" fmla="val 53791"/>
            </a:avLst>
          </a:prstGeom>
          <a:solidFill>
            <a:schemeClr val="bg1">
              <a:alpha val="89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25" y="3483610"/>
            <a:ext cx="1016635" cy="907415"/>
          </a:xfrm>
          <a:prstGeom prst="ellipse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rcRect l="6716" t="3704" r="11569" b="12540"/>
          <a:stretch>
            <a:fillRect/>
          </a:stretch>
        </p:blipFill>
        <p:spPr>
          <a:xfrm>
            <a:off x="3744595" y="3445510"/>
            <a:ext cx="965835" cy="916940"/>
          </a:xfrm>
          <a:prstGeom prst="ellipse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rcRect l="18600" t="16010" r="24674" b="18050"/>
          <a:stretch>
            <a:fillRect/>
          </a:stretch>
        </p:blipFill>
        <p:spPr>
          <a:xfrm>
            <a:off x="2270125" y="4880610"/>
            <a:ext cx="1050290" cy="1042670"/>
          </a:xfrm>
          <a:prstGeom prst="ellipse">
            <a:avLst/>
          </a:prstGeom>
        </p:spPr>
      </p:pic>
      <p:sp>
        <p:nvSpPr>
          <p:cNvPr id="4" name="标题 3"/>
          <p:cNvSpPr>
            <a:spLocks noGrp="1"/>
          </p:cNvSpPr>
          <p:nvPr/>
        </p:nvSpPr>
        <p:spPr>
          <a:xfrm>
            <a:off x="297250" y="1228795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solidFill>
                  <a:schemeClr val="bg1"/>
                </a:solidFill>
                <a:latin typeface="汉仪书宋二简" panose="02010600000101010101" charset="-122"/>
                <a:ea typeface="汉仪书宋二简" panose="02010600000101010101" charset="-122"/>
              </a:defRPr>
            </a:lvl1pPr>
          </a:lstStyle>
          <a:p>
            <a:pPr lvl="0"/>
            <a:r>
              <a:rPr lang="zh-CN" altLang="en-US" sz="2400" b="1">
                <a:latin typeface="等线 Light" panose="02010600030101010101" charset="-122"/>
                <a:ea typeface="等线 Light" panose="02010600030101010101" charset="-122"/>
                <a:sym typeface="+mn-ea"/>
              </a:rPr>
              <a:t>现状：成员都没啥基础</a:t>
            </a:r>
            <a:r>
              <a:rPr lang="en-US" altLang="zh-CN" sz="2400" b="1">
                <a:latin typeface="等线 Light" panose="02010600030101010101" charset="-122"/>
                <a:ea typeface="等线 Light" panose="02010600030101010101" charset="-122"/>
                <a:sym typeface="+mn-ea"/>
              </a:rPr>
              <a:t>        ==&gt;          </a:t>
            </a:r>
            <a:r>
              <a:rPr lang="zh-CN" altLang="en-US" sz="2400" b="1">
                <a:latin typeface="等线 Light" panose="02010600030101010101" charset="-122"/>
                <a:ea typeface="等线 Light" panose="02010600030101010101" charset="-122"/>
                <a:sym typeface="+mn-ea"/>
              </a:rPr>
              <a:t>降低目标、</a:t>
            </a:r>
            <a:r>
              <a:rPr lang="zh-CN" altLang="en-US" sz="2400" b="1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预期，技术栈往容易上手去靠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sym typeface="+mn-ea"/>
              </a:rPr>
              <a:t>  </a:t>
            </a:r>
            <a:endParaRPr lang="en-US" altLang="zh-CN"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5" name="标题 3"/>
          <p:cNvSpPr>
            <a:spLocks noGrp="1"/>
          </p:cNvSpPr>
          <p:nvPr/>
        </p:nvSpPr>
        <p:spPr>
          <a:xfrm>
            <a:off x="245815" y="208033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solidFill>
                  <a:schemeClr val="bg1"/>
                </a:solidFill>
                <a:latin typeface="汉仪书宋二简" panose="02010600000101010101" charset="-122"/>
                <a:ea typeface="汉仪书宋二简" panose="02010600000101010101" charset="-122"/>
              </a:defRPr>
            </a:lvl1pPr>
          </a:lstStyle>
          <a:p>
            <a:pPr lvl="0"/>
            <a:endParaRPr lang="zh-CN" altLang="en-US"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635" y="3855720"/>
            <a:ext cx="5080000" cy="1487170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5000">
              <a:srgbClr val="77A0D3"/>
            </a:gs>
            <a:gs pos="0">
              <a:srgbClr val="6295CA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矩形 7"/>
          <p:cNvSpPr/>
          <p:nvPr/>
        </p:nvSpPr>
        <p:spPr>
          <a:xfrm>
            <a:off x="-635" y="3371850"/>
            <a:ext cx="12192000" cy="315468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9" name="图片 3" descr="微信图片_20220310141129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>
          <a:xfrm>
            <a:off x="0" y="0"/>
            <a:ext cx="5106670" cy="6858000"/>
          </a:xfrm>
          <a:prstGeom prst="trapezoid">
            <a:avLst>
              <a:gd name="adj" fmla="val 0"/>
            </a:avLst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  <p:sp>
        <p:nvSpPr>
          <p:cNvPr id="110" name="文本框 6"/>
          <p:cNvSpPr txBox="1"/>
          <p:nvPr/>
        </p:nvSpPr>
        <p:spPr>
          <a:xfrm>
            <a:off x="5201920" y="360045"/>
            <a:ext cx="437007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kern="3200" spc="310" dirty="0">
                <a:solidFill>
                  <a:schemeClr val="bg1"/>
                </a:solidFill>
                <a:uFillTx/>
                <a:latin typeface="等线 Light" panose="02010600030101010101" charset="-122"/>
                <a:ea typeface="等线 Light" panose="02010600030101010101" charset="-122"/>
              </a:rPr>
              <a:t>开发和学习</a:t>
            </a:r>
            <a:r>
              <a:rPr lang="zh-CN" altLang="en-US" sz="4400" kern="3200" spc="310" dirty="0">
                <a:solidFill>
                  <a:schemeClr val="bg1"/>
                </a:solidFill>
                <a:uFillTx/>
                <a:latin typeface="等线 Light" panose="02010600030101010101" charset="-122"/>
                <a:ea typeface="等线 Light" panose="02010600030101010101" charset="-122"/>
              </a:rPr>
              <a:t>方法</a:t>
            </a:r>
            <a:endParaRPr lang="zh-CN" altLang="en-US" sz="4400" kern="3200" spc="310" dirty="0">
              <a:solidFill>
                <a:schemeClr val="bg1"/>
              </a:solidFill>
              <a:uFillTx/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112" name="内容占位符 16"/>
          <p:cNvSpPr>
            <a:spLocks noGrp="1"/>
          </p:cNvSpPr>
          <p:nvPr>
            <p:ph idx="1"/>
          </p:nvPr>
        </p:nvSpPr>
        <p:spPr>
          <a:xfrm>
            <a:off x="5366385" y="1329055"/>
            <a:ext cx="6202680" cy="2503170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 fontScale="90000" lnSpcReduction="20000"/>
          </a:bodyPr>
          <a:lstStyle/>
          <a:p>
            <a:pPr marL="0" indent="0">
              <a:buNone/>
            </a:pPr>
            <a:r>
              <a:rPr lang="zh-CN" altLang="en-US" sz="2700" dirty="0">
                <a:solidFill>
                  <a:schemeClr val="bg1"/>
                </a:solidFill>
              </a:rPr>
              <a:t>开发：</a:t>
            </a:r>
            <a:r>
              <a:rPr lang="en-US" altLang="zh-CN" sz="2700" dirty="0">
                <a:solidFill>
                  <a:schemeClr val="bg1"/>
                </a:solidFill>
              </a:rPr>
              <a:t>1.github</a:t>
            </a:r>
            <a:r>
              <a:rPr lang="zh-CN" altLang="en-US" sz="2700" dirty="0">
                <a:solidFill>
                  <a:schemeClr val="bg1"/>
                </a:solidFill>
              </a:rPr>
              <a:t>代码托管，合理分配任务以便能够协同开发。按不同功能分工。</a:t>
            </a:r>
            <a:endParaRPr lang="zh-CN" altLang="en-US" sz="2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2700" dirty="0">
                <a:solidFill>
                  <a:schemeClr val="bg1"/>
                </a:solidFill>
              </a:rPr>
              <a:t>2.maven</a:t>
            </a:r>
            <a:r>
              <a:rPr lang="zh-CN" altLang="en-US" sz="2700" dirty="0">
                <a:solidFill>
                  <a:schemeClr val="bg1"/>
                </a:solidFill>
              </a:rPr>
              <a:t>包管理</a:t>
            </a:r>
            <a:endParaRPr lang="zh-CN" altLang="en-US" sz="2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2700" dirty="0">
                <a:solidFill>
                  <a:schemeClr val="bg1"/>
                </a:solidFill>
              </a:rPr>
              <a:t>3.</a:t>
            </a:r>
            <a:r>
              <a:rPr lang="zh-CN" altLang="en-US" sz="2700" dirty="0">
                <a:solidFill>
                  <a:schemeClr val="bg1"/>
                </a:solidFill>
              </a:rPr>
              <a:t>统一使用</a:t>
            </a:r>
            <a:r>
              <a:rPr lang="en-US" altLang="zh-CN" sz="2700" dirty="0">
                <a:solidFill>
                  <a:schemeClr val="bg1"/>
                </a:solidFill>
              </a:rPr>
              <a:t>IDEA</a:t>
            </a:r>
            <a:r>
              <a:rPr lang="zh-CN" altLang="en-US" sz="2700" dirty="0">
                <a:solidFill>
                  <a:schemeClr val="bg1"/>
                </a:solidFill>
              </a:rPr>
              <a:t>开发</a:t>
            </a:r>
            <a:endParaRPr lang="zh-CN" altLang="en-US" sz="27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3" name="斜纹 37"/>
          <p:cNvSpPr/>
          <p:nvPr/>
        </p:nvSpPr>
        <p:spPr>
          <a:xfrm rot="16200000">
            <a:off x="-90805" y="5620385"/>
            <a:ext cx="1328420" cy="1146810"/>
          </a:xfrm>
          <a:prstGeom prst="diagStrip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4" name="L 形 2"/>
          <p:cNvSpPr/>
          <p:nvPr/>
        </p:nvSpPr>
        <p:spPr>
          <a:xfrm flipH="1" flipV="1">
            <a:off x="11148060" y="289560"/>
            <a:ext cx="820420" cy="838835"/>
          </a:xfrm>
          <a:prstGeom prst="corner">
            <a:avLst>
              <a:gd name="adj1" fmla="val 10448"/>
              <a:gd name="adj2" fmla="val 103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r="6186"/>
          <a:stretch>
            <a:fillRect/>
          </a:stretch>
        </p:blipFill>
        <p:spPr>
          <a:xfrm>
            <a:off x="10300335" y="1329055"/>
            <a:ext cx="591820" cy="567055"/>
          </a:xfrm>
          <a:prstGeom prst="ellipse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367020" y="3832225"/>
            <a:ext cx="578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学习方法：</a:t>
            </a:r>
            <a:r>
              <a:rPr lang="en-US" altLang="zh-CN"/>
              <a:t>AI+</a:t>
            </a:r>
            <a:r>
              <a:rPr lang="zh-CN" altLang="en-US"/>
              <a:t>视频</a:t>
            </a:r>
            <a:r>
              <a:rPr lang="en-US" altLang="zh-CN"/>
              <a:t>+</a:t>
            </a:r>
            <a:r>
              <a:rPr lang="zh-CN" altLang="en-US"/>
              <a:t>官方文档</a:t>
            </a:r>
            <a:r>
              <a:rPr lang="en-US" altLang="zh-CN"/>
              <a:t>+</a:t>
            </a:r>
            <a:r>
              <a:rPr lang="zh-CN" altLang="en-US"/>
              <a:t>菜鸟教程等工具类</a:t>
            </a:r>
            <a:r>
              <a:rPr lang="zh-CN" altLang="en-US"/>
              <a:t>网站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55" y="4459605"/>
            <a:ext cx="2630805" cy="2159000"/>
          </a:xfrm>
          <a:prstGeom prst="round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9C1"/>
        </a:solidFill>
        <a:effectLst/>
      </p:bgPr>
    </p:bg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4"/>
          <p:cNvSpPr/>
          <p:nvPr/>
        </p:nvSpPr>
        <p:spPr>
          <a:xfrm>
            <a:off x="360680" y="269240"/>
            <a:ext cx="11471910" cy="6319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文本框 8"/>
          <p:cNvSpPr txBox="1"/>
          <p:nvPr/>
        </p:nvSpPr>
        <p:spPr>
          <a:xfrm>
            <a:off x="1012190" y="4281170"/>
            <a:ext cx="10168255" cy="506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kern="3200" spc="310" dirty="0">
              <a:solidFill>
                <a:srgbClr val="8D9294"/>
              </a:solidFill>
              <a:uFillTx/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146" name="半闭框 9"/>
          <p:cNvSpPr/>
          <p:nvPr/>
        </p:nvSpPr>
        <p:spPr>
          <a:xfrm>
            <a:off x="0" y="0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7" name="半闭框 10"/>
          <p:cNvSpPr/>
          <p:nvPr/>
        </p:nvSpPr>
        <p:spPr>
          <a:xfrm rot="10800000">
            <a:off x="10692130" y="5459095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1" name="标题 3"/>
          <p:cNvSpPr>
            <a:spLocks noGrp="1"/>
          </p:cNvSpPr>
          <p:nvPr>
            <p:ph type="title" hasCustomPrompt="1"/>
          </p:nvPr>
        </p:nvSpPr>
        <p:spPr>
          <a:xfrm>
            <a:off x="491560" y="34678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solidFill>
                  <a:schemeClr val="bg1"/>
                </a:solidFill>
                <a:latin typeface="汉仪书宋二简" panose="02010600000101010101" charset="-122"/>
                <a:ea typeface="汉仪书宋二简" panose="02010600000101010101" charset="-122"/>
              </a:defRPr>
            </a:lvl1pPr>
          </a:lstStyle>
          <a:p>
            <a:pPr lvl="0"/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项目启动阶段：</a:t>
            </a:r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第一周周四到周六</a:t>
            </a:r>
            <a:endParaRPr lang="zh-CN" altLang="en-US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675" y="1274445"/>
            <a:ext cx="10801985" cy="51092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A9C1"/>
        </a:solidFill>
        <a:effectLst/>
      </p:bgPr>
    </p:bg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4"/>
          <p:cNvSpPr/>
          <p:nvPr/>
        </p:nvSpPr>
        <p:spPr>
          <a:xfrm>
            <a:off x="360680" y="269240"/>
            <a:ext cx="11471910" cy="6319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文本框 8"/>
          <p:cNvSpPr txBox="1"/>
          <p:nvPr/>
        </p:nvSpPr>
        <p:spPr>
          <a:xfrm>
            <a:off x="1012190" y="4281170"/>
            <a:ext cx="10168255" cy="506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kern="3200" spc="310" dirty="0">
              <a:solidFill>
                <a:srgbClr val="8D9294"/>
              </a:solidFill>
              <a:uFillTx/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146" name="半闭框 9"/>
          <p:cNvSpPr/>
          <p:nvPr/>
        </p:nvSpPr>
        <p:spPr>
          <a:xfrm>
            <a:off x="0" y="0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7" name="半闭框 10"/>
          <p:cNvSpPr/>
          <p:nvPr/>
        </p:nvSpPr>
        <p:spPr>
          <a:xfrm rot="10800000">
            <a:off x="10692130" y="5459095"/>
            <a:ext cx="1499870" cy="1398905"/>
          </a:xfrm>
          <a:prstGeom prst="halfFrame">
            <a:avLst>
              <a:gd name="adj1" fmla="val 23150"/>
              <a:gd name="adj2" fmla="val 3041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1" name="标题 3"/>
          <p:cNvSpPr>
            <a:spLocks noGrp="1"/>
          </p:cNvSpPr>
          <p:nvPr>
            <p:ph type="title" hasCustomPrompt="1"/>
          </p:nvPr>
        </p:nvSpPr>
        <p:spPr>
          <a:xfrm>
            <a:off x="491560" y="34678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solidFill>
                  <a:schemeClr val="bg1"/>
                </a:solidFill>
                <a:latin typeface="汉仪书宋二简" panose="02010600000101010101" charset="-122"/>
                <a:ea typeface="汉仪书宋二简" panose="02010600000101010101" charset="-122"/>
              </a:defRPr>
            </a:lvl1pPr>
          </a:lstStyle>
          <a:p>
            <a:pPr lvl="0"/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项目启动阶段：第一周周四到</a:t>
            </a:r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周六</a:t>
            </a:r>
            <a:endParaRPr lang="zh-CN" altLang="en-US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1490" y="1560195"/>
            <a:ext cx="11265535" cy="45650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图片 7" descr="微信图片_202203101413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15" y="512445"/>
            <a:ext cx="8750935" cy="583438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cxnSp>
        <p:nvCxnSpPr>
          <p:cNvPr id="118" name="直接连接符 13"/>
          <p:cNvCxnSpPr/>
          <p:nvPr/>
        </p:nvCxnSpPr>
        <p:spPr>
          <a:xfrm>
            <a:off x="11755120" y="5112385"/>
            <a:ext cx="0" cy="1196340"/>
          </a:xfrm>
          <a:prstGeom prst="line">
            <a:avLst/>
          </a:prstGeom>
          <a:ln w="9525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矩形 14"/>
          <p:cNvSpPr/>
          <p:nvPr/>
        </p:nvSpPr>
        <p:spPr>
          <a:xfrm>
            <a:off x="6014085" y="1544955"/>
            <a:ext cx="5741035" cy="568325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标题 1"/>
          <p:cNvSpPr>
            <a:spLocks noGrp="1"/>
          </p:cNvSpPr>
          <p:nvPr userDrawn="1"/>
        </p:nvSpPr>
        <p:spPr>
          <a:xfrm>
            <a:off x="5300345" y="1016635"/>
            <a:ext cx="6642100" cy="97536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>
              <a:defRPr sz="4800" b="0" u="sng">
                <a:solidFill>
                  <a:schemeClr val="bg1"/>
                </a:solidFill>
                <a:latin typeface="汉仪书宋二简" panose="02010600000101010101" charset="-122"/>
                <a:ea typeface="汉仪书宋二简" panose="02010600000101010101" charset="-122"/>
              </a:defRPr>
            </a:lvl1pPr>
          </a:lstStyle>
          <a:p>
            <a:r>
              <a:rPr lang="zh-CN" alt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流程安排和</a:t>
            </a:r>
            <a:r>
              <a:rPr lang="zh-CN" alt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分工</a:t>
            </a:r>
            <a:endParaRPr lang="zh-CN" altLang="en-US" b="1" dirty="0">
              <a:solidFill>
                <a:schemeClr val="tx2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121" name="矩形 1"/>
          <p:cNvSpPr/>
          <p:nvPr/>
        </p:nvSpPr>
        <p:spPr>
          <a:xfrm>
            <a:off x="69215" y="365760"/>
            <a:ext cx="8997315" cy="6125845"/>
          </a:xfrm>
          <a:prstGeom prst="rect">
            <a:avLst/>
          </a:prstGeom>
          <a:noFill/>
          <a:ln w="28575" cmpd="dbl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文本框 8"/>
          <p:cNvSpPr txBox="1"/>
          <p:nvPr/>
        </p:nvSpPr>
        <p:spPr>
          <a:xfrm>
            <a:off x="-71120" y="-222885"/>
            <a:ext cx="307340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>
                <a:solidFill>
                  <a:schemeClr val="bg1"/>
                </a:solidFill>
              </a:rPr>
              <a:t>02.</a:t>
            </a:r>
            <a:endParaRPr lang="en-US" altLang="zh-CN" sz="13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4F0"/>
        </a:solidFill>
        <a:effectLst/>
      </p:bgPr>
    </p:bg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矩形 20"/>
          <p:cNvSpPr/>
          <p:nvPr/>
        </p:nvSpPr>
        <p:spPr>
          <a:xfrm>
            <a:off x="9514840" y="4913630"/>
            <a:ext cx="1450340" cy="14897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矩形 18"/>
          <p:cNvSpPr/>
          <p:nvPr/>
        </p:nvSpPr>
        <p:spPr>
          <a:xfrm>
            <a:off x="6617335" y="4912995"/>
            <a:ext cx="1450340" cy="14897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6"/>
          <p:cNvSpPr/>
          <p:nvPr/>
        </p:nvSpPr>
        <p:spPr>
          <a:xfrm>
            <a:off x="3826510" y="4912995"/>
            <a:ext cx="1450340" cy="14897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3"/>
          <p:cNvSpPr/>
          <p:nvPr/>
        </p:nvSpPr>
        <p:spPr>
          <a:xfrm>
            <a:off x="1142365" y="4913630"/>
            <a:ext cx="1450340" cy="14897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5"/>
          <p:cNvSpPr/>
          <p:nvPr/>
        </p:nvSpPr>
        <p:spPr>
          <a:xfrm>
            <a:off x="-101600" y="-45085"/>
            <a:ext cx="12293600" cy="3955415"/>
          </a:xfrm>
          <a:prstGeom prst="rect">
            <a:avLst/>
          </a:prstGeom>
          <a:blipFill rotWithShape="1">
            <a:blip r:embed="rId1"/>
          </a:blipFill>
          <a:effectLst>
            <a:outerShdw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3"/>
          <p:cNvSpPr/>
          <p:nvPr/>
        </p:nvSpPr>
        <p:spPr>
          <a:xfrm>
            <a:off x="720090" y="796925"/>
            <a:ext cx="2029460" cy="2029460"/>
          </a:xfrm>
          <a:prstGeom prst="ellipse">
            <a:avLst/>
          </a:prstGeom>
          <a:blipFill rotWithShape="1">
            <a:blip r:embed="rId2" cstate="hqprint"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6"/>
          <p:cNvSpPr/>
          <p:nvPr/>
        </p:nvSpPr>
        <p:spPr>
          <a:xfrm>
            <a:off x="3514725" y="796925"/>
            <a:ext cx="2029460" cy="2029460"/>
          </a:xfrm>
          <a:prstGeom prst="ellipse">
            <a:avLst/>
          </a:prstGeom>
          <a:blipFill rotWithShape="1">
            <a:blip r:embed="rId3" cstate="hqprint"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7"/>
          <p:cNvSpPr/>
          <p:nvPr/>
        </p:nvSpPr>
        <p:spPr>
          <a:xfrm>
            <a:off x="6309360" y="796925"/>
            <a:ext cx="2029460" cy="2029460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8"/>
          <p:cNvSpPr/>
          <p:nvPr/>
        </p:nvSpPr>
        <p:spPr>
          <a:xfrm>
            <a:off x="9103995" y="796925"/>
            <a:ext cx="2029460" cy="2029460"/>
          </a:xfrm>
          <a:prstGeom prst="ellipse">
            <a:avLst/>
          </a:prstGeom>
          <a:blipFill rotWithShape="1">
            <a:blip r:embed="rId2" cstate="hqprint"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文本框 14"/>
          <p:cNvSpPr txBox="1"/>
          <p:nvPr/>
        </p:nvSpPr>
        <p:spPr>
          <a:xfrm>
            <a:off x="1248410" y="5064125"/>
            <a:ext cx="12376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kern="3200" spc="310" dirty="0">
                <a:solidFill>
                  <a:schemeClr val="tx2">
                    <a:lumMod val="75000"/>
                    <a:lumOff val="25000"/>
                  </a:schemeClr>
                </a:solidFill>
                <a:uFillTx/>
                <a:latin typeface="等线 Light" panose="02010600030101010101" charset="-122"/>
                <a:ea typeface="等线 Light" panose="02010600030101010101" charset="-122"/>
                <a:sym typeface="+mn-ea"/>
              </a:rPr>
              <a:t>需求</a:t>
            </a:r>
            <a:r>
              <a:rPr lang="zh-CN" altLang="en-US" kern="3200" spc="310" dirty="0">
                <a:solidFill>
                  <a:schemeClr val="tx2">
                    <a:lumMod val="75000"/>
                    <a:lumOff val="25000"/>
                  </a:schemeClr>
                </a:solidFill>
                <a:uFillTx/>
                <a:latin typeface="等线 Light" panose="02010600030101010101" charset="-122"/>
                <a:ea typeface="等线 Light" panose="02010600030101010101" charset="-122"/>
                <a:sym typeface="+mn-ea"/>
              </a:rPr>
              <a:t>分析</a:t>
            </a:r>
            <a:endParaRPr lang="zh-CN" altLang="en-US" kern="3200" spc="310" dirty="0">
              <a:solidFill>
                <a:schemeClr val="tx2">
                  <a:lumMod val="75000"/>
                  <a:lumOff val="25000"/>
                </a:schemeClr>
              </a:solidFill>
              <a:uFillTx/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135" name="文本框 17"/>
          <p:cNvSpPr txBox="1"/>
          <p:nvPr/>
        </p:nvSpPr>
        <p:spPr>
          <a:xfrm>
            <a:off x="3933190" y="5064125"/>
            <a:ext cx="12376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kern="3200" spc="310" dirty="0">
                <a:solidFill>
                  <a:schemeClr val="tx2">
                    <a:lumMod val="75000"/>
                    <a:lumOff val="25000"/>
                  </a:schemeClr>
                </a:solidFill>
                <a:uFillTx/>
                <a:latin typeface="等线 Light" panose="02010600030101010101" charset="-122"/>
                <a:ea typeface="等线 Light" panose="02010600030101010101" charset="-122"/>
                <a:sym typeface="+mn-ea"/>
              </a:rPr>
              <a:t>数据</a:t>
            </a:r>
            <a:r>
              <a:rPr lang="zh-CN" altLang="en-US" kern="3200" spc="310" dirty="0">
                <a:solidFill>
                  <a:schemeClr val="tx2">
                    <a:lumMod val="75000"/>
                    <a:lumOff val="25000"/>
                  </a:schemeClr>
                </a:solidFill>
                <a:uFillTx/>
                <a:latin typeface="等线 Light" panose="02010600030101010101" charset="-122"/>
                <a:ea typeface="等线 Light" panose="02010600030101010101" charset="-122"/>
                <a:sym typeface="+mn-ea"/>
              </a:rPr>
              <a:t>模型设计</a:t>
            </a:r>
            <a:endParaRPr lang="zh-CN" altLang="en-US" kern="3200" spc="310" dirty="0">
              <a:solidFill>
                <a:schemeClr val="tx2">
                  <a:lumMod val="75000"/>
                  <a:lumOff val="25000"/>
                </a:schemeClr>
              </a:solidFill>
              <a:uFillTx/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136" name="文本框 19"/>
          <p:cNvSpPr txBox="1"/>
          <p:nvPr/>
        </p:nvSpPr>
        <p:spPr>
          <a:xfrm>
            <a:off x="6724015" y="5064125"/>
            <a:ext cx="12376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kern="3200" spc="310" dirty="0">
                <a:solidFill>
                  <a:schemeClr val="tx2">
                    <a:lumMod val="75000"/>
                    <a:lumOff val="25000"/>
                  </a:schemeClr>
                </a:solidFill>
                <a:uFillTx/>
                <a:latin typeface="等线 Light" panose="02010600030101010101" charset="-122"/>
                <a:ea typeface="等线 Light" panose="02010600030101010101" charset="-122"/>
                <a:sym typeface="+mn-ea"/>
              </a:rPr>
              <a:t>具体设计与</a:t>
            </a:r>
            <a:r>
              <a:rPr lang="zh-CN" altLang="en-US" kern="3200" spc="310" dirty="0">
                <a:solidFill>
                  <a:schemeClr val="tx2">
                    <a:lumMod val="75000"/>
                    <a:lumOff val="25000"/>
                  </a:schemeClr>
                </a:solidFill>
                <a:uFillTx/>
                <a:latin typeface="等线 Light" panose="02010600030101010101" charset="-122"/>
                <a:ea typeface="等线 Light" panose="02010600030101010101" charset="-122"/>
                <a:sym typeface="+mn-ea"/>
              </a:rPr>
              <a:t>开发</a:t>
            </a:r>
            <a:endParaRPr lang="zh-CN" altLang="en-US" kern="3200" spc="310" dirty="0">
              <a:solidFill>
                <a:schemeClr val="tx2">
                  <a:lumMod val="75000"/>
                  <a:lumOff val="25000"/>
                </a:schemeClr>
              </a:solidFill>
              <a:uFillTx/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137" name="文本框 21"/>
          <p:cNvSpPr txBox="1"/>
          <p:nvPr/>
        </p:nvSpPr>
        <p:spPr>
          <a:xfrm>
            <a:off x="9620885" y="5003800"/>
            <a:ext cx="12376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kern="3200" spc="310" dirty="0">
                <a:solidFill>
                  <a:schemeClr val="tx2">
                    <a:lumMod val="75000"/>
                    <a:lumOff val="25000"/>
                  </a:schemeClr>
                </a:solidFill>
                <a:uFillTx/>
                <a:latin typeface="等线 Light" panose="02010600030101010101" charset="-122"/>
                <a:ea typeface="等线 Light" panose="02010600030101010101" charset="-122"/>
                <a:sym typeface="+mn-ea"/>
              </a:rPr>
              <a:t>功能测试，</a:t>
            </a:r>
            <a:r>
              <a:rPr lang="en-US" altLang="zh-CN" kern="3200" spc="310" dirty="0">
                <a:solidFill>
                  <a:schemeClr val="tx2">
                    <a:lumMod val="75000"/>
                    <a:lumOff val="25000"/>
                  </a:schemeClr>
                </a:solidFill>
                <a:uFillTx/>
                <a:latin typeface="等线 Light" panose="02010600030101010101" charset="-122"/>
                <a:ea typeface="等线 Light" panose="02010600030101010101" charset="-122"/>
                <a:sym typeface="+mn-ea"/>
              </a:rPr>
              <a:t>ai</a:t>
            </a:r>
            <a:r>
              <a:rPr lang="zh-CN" altLang="en-US" kern="3200" spc="310" dirty="0">
                <a:solidFill>
                  <a:schemeClr val="tx2">
                    <a:lumMod val="75000"/>
                    <a:lumOff val="25000"/>
                  </a:schemeClr>
                </a:solidFill>
                <a:uFillTx/>
                <a:latin typeface="等线 Light" panose="02010600030101010101" charset="-122"/>
                <a:ea typeface="等线 Light" panose="02010600030101010101" charset="-122"/>
                <a:sym typeface="+mn-ea"/>
              </a:rPr>
              <a:t>生成用户和报名</a:t>
            </a:r>
            <a:r>
              <a:rPr lang="zh-CN" altLang="en-US" kern="3200" spc="310" dirty="0">
                <a:solidFill>
                  <a:schemeClr val="tx2">
                    <a:lumMod val="75000"/>
                    <a:lumOff val="25000"/>
                  </a:schemeClr>
                </a:solidFill>
                <a:uFillTx/>
                <a:latin typeface="等线 Light" panose="02010600030101010101" charset="-122"/>
                <a:ea typeface="等线 Light" panose="02010600030101010101" charset="-122"/>
                <a:sym typeface="+mn-ea"/>
              </a:rPr>
              <a:t>数据</a:t>
            </a:r>
            <a:endParaRPr lang="zh-CN" altLang="en-US" kern="3200" spc="310" dirty="0">
              <a:solidFill>
                <a:schemeClr val="tx2">
                  <a:lumMod val="75000"/>
                  <a:lumOff val="25000"/>
                </a:schemeClr>
              </a:solidFill>
              <a:uFillTx/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138" name="半闭框 24"/>
          <p:cNvSpPr/>
          <p:nvPr/>
        </p:nvSpPr>
        <p:spPr>
          <a:xfrm>
            <a:off x="-121920" y="-66040"/>
            <a:ext cx="790575" cy="922655"/>
          </a:xfrm>
          <a:prstGeom prst="halfFram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9" name="半闭框 25"/>
          <p:cNvSpPr/>
          <p:nvPr/>
        </p:nvSpPr>
        <p:spPr>
          <a:xfrm flipH="1" flipV="1">
            <a:off x="11522075" y="3250565"/>
            <a:ext cx="669925" cy="750570"/>
          </a:xfrm>
          <a:prstGeom prst="halfFram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40" name="墨迹 1"/>
          <p:cNvPicPr/>
          <p:nvPr/>
        </p:nvPicPr>
        <p:blipFill>
          <a:blip r:embed="rId5"/>
        </p:blipFill>
        <p:spPr>
          <a:xfrm>
            <a:off x="-726395" y="464534"/>
            <a:ext cx="360" cy="360"/>
          </a:xfrm>
          <a:prstGeom prst="rect">
            <a:avLst/>
          </a:prstGeom>
        </p:spPr>
      </p:pic>
      <p:sp>
        <p:nvSpPr>
          <p:cNvPr id="91" name="标题 3"/>
          <p:cNvSpPr>
            <a:spLocks noGrp="1"/>
          </p:cNvSpPr>
          <p:nvPr>
            <p:ph type="title" hasCustomPrompt="1"/>
          </p:nvPr>
        </p:nvSpPr>
        <p:spPr>
          <a:xfrm>
            <a:off x="484575" y="1512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solidFill>
                  <a:schemeClr val="bg1"/>
                </a:solidFill>
                <a:latin typeface="汉仪书宋二简" panose="02010600000101010101" charset="-122"/>
                <a:ea typeface="汉仪书宋二简" panose="02010600000101010101" charset="-122"/>
              </a:defRPr>
            </a:lvl1pPr>
          </a:lstStyle>
          <a:p>
            <a:pPr lvl="0"/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开发</a:t>
            </a:r>
            <a:r>
              <a:rPr lang="zh-CN" altLang="en-US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sym typeface="+mn-ea"/>
              </a:rPr>
              <a:t>阶段：</a:t>
            </a:r>
            <a:endParaRPr lang="zh-CN" altLang="en-US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2766695" y="5379720"/>
            <a:ext cx="885825" cy="556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>
            <a:off x="5504180" y="5385435"/>
            <a:ext cx="885825" cy="556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>
            <a:off x="8368030" y="5385435"/>
            <a:ext cx="885825" cy="556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rcRect r="30922"/>
          <a:stretch>
            <a:fillRect/>
          </a:stretch>
        </p:blipFill>
        <p:spPr>
          <a:xfrm>
            <a:off x="668655" y="2517140"/>
            <a:ext cx="2255520" cy="1823720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8025" y="2487930"/>
            <a:ext cx="2607945" cy="1852930"/>
          </a:xfrm>
          <a:prstGeom prst="round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rcRect t="-448" b="448"/>
          <a:stretch>
            <a:fillRect/>
          </a:stretch>
        </p:blipFill>
        <p:spPr>
          <a:xfrm>
            <a:off x="8863330" y="2578100"/>
            <a:ext cx="2753360" cy="1701800"/>
          </a:xfrm>
          <a:prstGeom prst="round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4405" y="2592705"/>
            <a:ext cx="2586990" cy="1593215"/>
          </a:xfrm>
          <a:prstGeom prst="round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4530,&quot;width&quot;:11180}"/>
</p:tagLst>
</file>

<file path=ppt/tags/tag2.xml><?xml version="1.0" encoding="utf-8"?>
<p:tagLst xmlns:p="http://schemas.openxmlformats.org/presentationml/2006/main">
  <p:tag name="COMMONDATA" val="eyJoZGlkIjoiMDEzMDkxNGMxOGFiYmVmMTkyZDBiN2FhYTU5ODkyZjYifQ==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586</Words>
  <Application>WPS 演示</Application>
  <PresentationFormat/>
  <Paragraphs>121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</vt:lpstr>
      <vt:lpstr>宋体</vt:lpstr>
      <vt:lpstr>Wingdings</vt:lpstr>
      <vt:lpstr>Wingdings</vt:lpstr>
      <vt:lpstr>汉仪书宋二简</vt:lpstr>
      <vt:lpstr>等线</vt:lpstr>
      <vt:lpstr>等线 Light</vt:lpstr>
      <vt:lpstr>方正粗黑宋简体</vt:lpstr>
      <vt:lpstr>微软雅黑</vt:lpstr>
      <vt:lpstr>Arial Unicode MS</vt:lpstr>
      <vt:lpstr>Calibri</vt:lpstr>
      <vt:lpstr>Office 主题​​</vt:lpstr>
      <vt:lpstr>阶段汇报 
项目二：校园活动平台</vt:lpstr>
      <vt:lpstr>PowerPoint 演示文稿</vt:lpstr>
      <vt:lpstr>PowerPoint 演示文稿</vt:lpstr>
      <vt:lpstr>技术栈</vt:lpstr>
      <vt:lpstr>PowerPoint 演示文稿</vt:lpstr>
      <vt:lpstr>项目启动阶段：第一周周四到周六</vt:lpstr>
      <vt:lpstr>项目启动阶段：第一周周四到周六</vt:lpstr>
      <vt:lpstr>PowerPoint 演示文稿</vt:lpstr>
      <vt:lpstr>开发阶段：</vt:lpstr>
      <vt:lpstr>分工</vt:lpstr>
      <vt:lpstr>PowerPoint 演示文稿</vt:lpstr>
      <vt:lpstr>git提交情况</vt:lpstr>
      <vt:lpstr>页面展示</vt:lpstr>
      <vt:lpstr>页面展示</vt:lpstr>
      <vt:lpstr>页面展示</vt:lpstr>
      <vt:lpstr>页面展示</vt:lpstr>
      <vt:lpstr>页面展示</vt:lpstr>
      <vt:lpstr>页面展示</vt:lpstr>
      <vt:lpstr>页面展示</vt:lpstr>
      <vt:lpstr>页面展示</vt:lpstr>
      <vt:lpstr>页面展示</vt:lpstr>
      <vt:lpstr>页面展示</vt:lpstr>
      <vt:lpstr>页面展示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阶段汇报 
项目二：校园活动平台</dc:title>
  <dc:creator/>
  <cp:lastModifiedBy>WPS_1693733568</cp:lastModifiedBy>
  <cp:revision>2</cp:revision>
  <dcterms:created xsi:type="dcterms:W3CDTF">2025-07-04T16:20:00Z</dcterms:created>
  <dcterms:modified xsi:type="dcterms:W3CDTF">2025-07-07T14:43:42Z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FD80C5FC461449DEABD9C136C66962A1</vt:lpwstr>
  </property>
  <property fmtid="{D5CDD505-2E9C-101B-9397-08002B2CF9AE}" pid="3" name="KSOProductBuildVer">
    <vt:lpwstr>2052-11.1.0.12165</vt:lpwstr>
  </property>
</Properties>
</file>